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54" r:id="rId1"/>
  </p:sldMasterIdLst>
  <p:notesMasterIdLst>
    <p:notesMasterId r:id="rId29"/>
  </p:notesMasterIdLst>
  <p:sldIdLst>
    <p:sldId id="256" r:id="rId2"/>
    <p:sldId id="257" r:id="rId3"/>
    <p:sldId id="258" r:id="rId4"/>
    <p:sldId id="259" r:id="rId5"/>
    <p:sldId id="260" r:id="rId6"/>
    <p:sldId id="261" r:id="rId7"/>
    <p:sldId id="275" r:id="rId8"/>
    <p:sldId id="262" r:id="rId9"/>
    <p:sldId id="276" r:id="rId10"/>
    <p:sldId id="263" r:id="rId11"/>
    <p:sldId id="264" r:id="rId12"/>
    <p:sldId id="265" r:id="rId13"/>
    <p:sldId id="266" r:id="rId14"/>
    <p:sldId id="267" r:id="rId15"/>
    <p:sldId id="268" r:id="rId16"/>
    <p:sldId id="269" r:id="rId17"/>
    <p:sldId id="278" r:id="rId18"/>
    <p:sldId id="279" r:id="rId19"/>
    <p:sldId id="277" r:id="rId20"/>
    <p:sldId id="280" r:id="rId21"/>
    <p:sldId id="270" r:id="rId22"/>
    <p:sldId id="272" r:id="rId23"/>
    <p:sldId id="271" r:id="rId24"/>
    <p:sldId id="273" r:id="rId25"/>
    <p:sldId id="282" r:id="rId26"/>
    <p:sldId id="281" r:id="rId27"/>
    <p:sldId id="274" r:id="rId28"/>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61" d="100"/>
          <a:sy n="161" d="100"/>
        </p:scale>
        <p:origin x="-2010" y="2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388106942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Shape 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9" name="Shape 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0" name="Shape 1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62" name="Shape 1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73" name="Shape 1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4" name="Shape 1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0" name="Shape 2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12" name="Shape 2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54" name="Shape 2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30" name="Shape 2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63" name="Shape 2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63" name="Shape 2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1" name="Shape 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72" name="Shape 2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2" name="Shape 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3" name="Shape 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5" name="Shape 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0" name="Shape 1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1" name="Shape 1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0" name="Shape 1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685800" y="2111123"/>
            <a:ext cx="7772400" cy="1546500"/>
          </a:xfrm>
          <a:prstGeom prst="rect">
            <a:avLst/>
          </a:prstGeom>
        </p:spPr>
        <p:txBody>
          <a:bodyPr lIns="91425" tIns="91425" rIns="91425" bIns="91425" anchor="b" anchorCtr="0"/>
          <a:lstStyle>
            <a:lvl1pPr algn="ctr">
              <a:spcBef>
                <a:spcPts val="0"/>
              </a:spcBef>
              <a:buSzPct val="100000"/>
              <a:buFont typeface="Roboto Slab"/>
              <a:defRPr sz="4800">
                <a:latin typeface="Roboto Slab"/>
                <a:ea typeface="Roboto Slab"/>
                <a:cs typeface="Roboto Slab"/>
                <a:sym typeface="Roboto Slab"/>
              </a:defRPr>
            </a:lvl1pPr>
            <a:lvl2pPr algn="ctr">
              <a:spcBef>
                <a:spcPts val="0"/>
              </a:spcBef>
              <a:buSzPct val="100000"/>
              <a:buFont typeface="Roboto Slab"/>
              <a:defRPr sz="4800">
                <a:latin typeface="Roboto Slab"/>
                <a:ea typeface="Roboto Slab"/>
                <a:cs typeface="Roboto Slab"/>
                <a:sym typeface="Roboto Slab"/>
              </a:defRPr>
            </a:lvl2pPr>
            <a:lvl3pPr algn="ctr">
              <a:spcBef>
                <a:spcPts val="0"/>
              </a:spcBef>
              <a:buSzPct val="100000"/>
              <a:buFont typeface="Roboto Slab"/>
              <a:defRPr sz="4800">
                <a:latin typeface="Roboto Slab"/>
                <a:ea typeface="Roboto Slab"/>
                <a:cs typeface="Roboto Slab"/>
                <a:sym typeface="Roboto Slab"/>
              </a:defRPr>
            </a:lvl3pPr>
            <a:lvl4pPr algn="ctr">
              <a:spcBef>
                <a:spcPts val="0"/>
              </a:spcBef>
              <a:buSzPct val="100000"/>
              <a:buFont typeface="Roboto Slab"/>
              <a:defRPr sz="4800">
                <a:latin typeface="Roboto Slab"/>
                <a:ea typeface="Roboto Slab"/>
                <a:cs typeface="Roboto Slab"/>
                <a:sym typeface="Roboto Slab"/>
              </a:defRPr>
            </a:lvl4pPr>
            <a:lvl5pPr algn="ctr">
              <a:spcBef>
                <a:spcPts val="0"/>
              </a:spcBef>
              <a:buSzPct val="100000"/>
              <a:buFont typeface="Roboto Slab"/>
              <a:defRPr sz="4800">
                <a:latin typeface="Roboto Slab"/>
                <a:ea typeface="Roboto Slab"/>
                <a:cs typeface="Roboto Slab"/>
                <a:sym typeface="Roboto Slab"/>
              </a:defRPr>
            </a:lvl5pPr>
            <a:lvl6pPr algn="ctr">
              <a:spcBef>
                <a:spcPts val="0"/>
              </a:spcBef>
              <a:buSzPct val="100000"/>
              <a:buFont typeface="Roboto Slab"/>
              <a:defRPr sz="4800">
                <a:latin typeface="Roboto Slab"/>
                <a:ea typeface="Roboto Slab"/>
                <a:cs typeface="Roboto Slab"/>
                <a:sym typeface="Roboto Slab"/>
              </a:defRPr>
            </a:lvl6pPr>
            <a:lvl7pPr algn="ctr">
              <a:spcBef>
                <a:spcPts val="0"/>
              </a:spcBef>
              <a:buSzPct val="100000"/>
              <a:buFont typeface="Roboto Slab"/>
              <a:defRPr sz="4800">
                <a:latin typeface="Roboto Slab"/>
                <a:ea typeface="Roboto Slab"/>
                <a:cs typeface="Roboto Slab"/>
                <a:sym typeface="Roboto Slab"/>
              </a:defRPr>
            </a:lvl7pPr>
            <a:lvl8pPr algn="ctr">
              <a:spcBef>
                <a:spcPts val="0"/>
              </a:spcBef>
              <a:buSzPct val="100000"/>
              <a:buFont typeface="Roboto Slab"/>
              <a:defRPr sz="4800">
                <a:latin typeface="Roboto Slab"/>
                <a:ea typeface="Roboto Slab"/>
                <a:cs typeface="Roboto Slab"/>
                <a:sym typeface="Roboto Slab"/>
              </a:defRPr>
            </a:lvl8pPr>
            <a:lvl9pPr algn="ctr">
              <a:spcBef>
                <a:spcPts val="0"/>
              </a:spcBef>
              <a:buSzPct val="100000"/>
              <a:buFont typeface="Roboto Slab"/>
              <a:defRPr sz="4800">
                <a:latin typeface="Roboto Slab"/>
                <a:ea typeface="Roboto Slab"/>
                <a:cs typeface="Roboto Slab"/>
                <a:sym typeface="Roboto Slab"/>
              </a:defRPr>
            </a:lvl9pPr>
          </a:lstStyle>
          <a:p>
            <a:endParaRPr/>
          </a:p>
        </p:txBody>
      </p:sp>
      <p:sp>
        <p:nvSpPr>
          <p:cNvPr id="9" name="Shape 9"/>
          <p:cNvSpPr txBox="1">
            <a:spLocks noGrp="1"/>
          </p:cNvSpPr>
          <p:nvPr>
            <p:ph type="subTitle" idx="1"/>
          </p:nvPr>
        </p:nvSpPr>
        <p:spPr>
          <a:xfrm>
            <a:off x="685800" y="3786737"/>
            <a:ext cx="7772400" cy="1046400"/>
          </a:xfrm>
          <a:prstGeom prst="rect">
            <a:avLst/>
          </a:prstGeom>
        </p:spPr>
        <p:txBody>
          <a:bodyPr lIns="91425" tIns="91425" rIns="91425" bIns="91425" anchor="t" anchorCtr="0"/>
          <a:lstStyle>
            <a:lvl1pPr algn="ctr">
              <a:spcBef>
                <a:spcPts val="0"/>
              </a:spcBef>
              <a:buClr>
                <a:schemeClr val="dk2"/>
              </a:buClr>
              <a:buNone/>
              <a:defRPr>
                <a:solidFill>
                  <a:schemeClr val="dk2"/>
                </a:solidFill>
              </a:defRPr>
            </a:lvl1pPr>
            <a:lvl2pPr algn="ctr">
              <a:spcBef>
                <a:spcPts val="0"/>
              </a:spcBef>
              <a:buClr>
                <a:schemeClr val="dk2"/>
              </a:buClr>
              <a:buSzPct val="100000"/>
              <a:buNone/>
              <a:defRPr sz="3000">
                <a:solidFill>
                  <a:schemeClr val="dk2"/>
                </a:solidFill>
              </a:defRPr>
            </a:lvl2pPr>
            <a:lvl3pPr algn="ctr">
              <a:spcBef>
                <a:spcPts val="0"/>
              </a:spcBef>
              <a:buClr>
                <a:schemeClr val="dk2"/>
              </a:buClr>
              <a:buSzPct val="100000"/>
              <a:buNone/>
              <a:defRPr sz="3000">
                <a:solidFill>
                  <a:schemeClr val="dk2"/>
                </a:solidFill>
              </a:defRPr>
            </a:lvl3pPr>
            <a:lvl4pPr algn="ctr">
              <a:spcBef>
                <a:spcPts val="0"/>
              </a:spcBef>
              <a:buClr>
                <a:schemeClr val="dk2"/>
              </a:buClr>
              <a:buSzPct val="100000"/>
              <a:buNone/>
              <a:defRPr sz="3000">
                <a:solidFill>
                  <a:schemeClr val="dk2"/>
                </a:solidFill>
              </a:defRPr>
            </a:lvl4pPr>
            <a:lvl5pPr algn="ctr">
              <a:spcBef>
                <a:spcPts val="0"/>
              </a:spcBef>
              <a:buClr>
                <a:schemeClr val="dk2"/>
              </a:buClr>
              <a:buSzPct val="100000"/>
              <a:buNone/>
              <a:defRPr sz="3000">
                <a:solidFill>
                  <a:schemeClr val="dk2"/>
                </a:solidFill>
              </a:defRPr>
            </a:lvl5pPr>
            <a:lvl6pPr algn="ctr">
              <a:spcBef>
                <a:spcPts val="0"/>
              </a:spcBef>
              <a:buClr>
                <a:schemeClr val="dk2"/>
              </a:buClr>
              <a:buSzPct val="100000"/>
              <a:buNone/>
              <a:defRPr sz="3000">
                <a:solidFill>
                  <a:schemeClr val="dk2"/>
                </a:solidFill>
              </a:defRPr>
            </a:lvl6pPr>
            <a:lvl7pPr algn="ctr">
              <a:spcBef>
                <a:spcPts val="0"/>
              </a:spcBef>
              <a:buClr>
                <a:schemeClr val="dk2"/>
              </a:buClr>
              <a:buSzPct val="100000"/>
              <a:buNone/>
              <a:defRPr sz="3000">
                <a:solidFill>
                  <a:schemeClr val="dk2"/>
                </a:solidFill>
              </a:defRPr>
            </a:lvl7pPr>
            <a:lvl8pPr algn="ctr">
              <a:spcBef>
                <a:spcPts val="0"/>
              </a:spcBef>
              <a:buClr>
                <a:schemeClr val="dk2"/>
              </a:buClr>
              <a:buSzPct val="100000"/>
              <a:buNone/>
              <a:defRPr sz="3000">
                <a:solidFill>
                  <a:schemeClr val="dk2"/>
                </a:solidFill>
              </a:defRPr>
            </a:lvl8pPr>
            <a:lvl9pPr algn="ctr">
              <a:spcBef>
                <a:spcPts val="0"/>
              </a:spcBef>
              <a:buClr>
                <a:schemeClr val="dk2"/>
              </a:buClr>
              <a:buSzPct val="100000"/>
              <a:buNone/>
              <a:defRPr sz="3000">
                <a:solidFill>
                  <a:schemeClr val="dk2"/>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2" name="Shape 12"/>
          <p:cNvSpPr txBox="1">
            <a:spLocks noGrp="1"/>
          </p:cNvSpPr>
          <p:nvPr>
            <p:ph type="body" idx="1"/>
          </p:nvPr>
        </p:nvSpPr>
        <p:spPr>
          <a:xfrm>
            <a:off x="457200" y="1600200"/>
            <a:ext cx="8229600" cy="49677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74637"/>
            <a:ext cx="8229600" cy="11430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5" name="Shape 15"/>
          <p:cNvSpPr txBox="1">
            <a:spLocks noGrp="1"/>
          </p:cNvSpPr>
          <p:nvPr>
            <p:ph type="body" idx="1"/>
          </p:nvPr>
        </p:nvSpPr>
        <p:spPr>
          <a:xfrm>
            <a:off x="457200" y="1600200"/>
            <a:ext cx="3994500" cy="49677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6" name="Shape 16"/>
          <p:cNvSpPr txBox="1">
            <a:spLocks noGrp="1"/>
          </p:cNvSpPr>
          <p:nvPr>
            <p:ph type="body" idx="2"/>
          </p:nvPr>
        </p:nvSpPr>
        <p:spPr>
          <a:xfrm>
            <a:off x="4692273" y="1600200"/>
            <a:ext cx="3994500" cy="49677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0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5875078"/>
            <a:ext cx="8229600" cy="692700"/>
          </a:xfrm>
          <a:prstGeom prst="rect">
            <a:avLst/>
          </a:prstGeom>
        </p:spPr>
        <p:txBody>
          <a:bodyPr lIns="91425" tIns="91425" rIns="91425" bIns="91425" anchor="t" anchorCtr="0"/>
          <a:lstStyle>
            <a:lvl1pPr algn="ctr">
              <a:spcBef>
                <a:spcPts val="360"/>
              </a:spcBef>
              <a:buSzPct val="100000"/>
              <a:buNone/>
              <a:defRPr sz="1800"/>
            </a:lvl1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spcBef>
                <a:spcPts val="0"/>
              </a:spcBef>
              <a:buClr>
                <a:schemeClr val="dk1"/>
              </a:buClr>
              <a:buSzPct val="100000"/>
              <a:buNone/>
              <a:defRPr sz="3600" b="1">
                <a:solidFill>
                  <a:schemeClr val="dk1"/>
                </a:solidFill>
              </a:defRPr>
            </a:lvl1pPr>
            <a:lvl2pPr>
              <a:spcBef>
                <a:spcPts val="0"/>
              </a:spcBef>
              <a:buClr>
                <a:schemeClr val="dk1"/>
              </a:buClr>
              <a:buSzPct val="100000"/>
              <a:buNone/>
              <a:defRPr sz="3600" b="1">
                <a:solidFill>
                  <a:schemeClr val="dk1"/>
                </a:solidFill>
              </a:defRPr>
            </a:lvl2pPr>
            <a:lvl3pPr>
              <a:spcBef>
                <a:spcPts val="0"/>
              </a:spcBef>
              <a:buClr>
                <a:schemeClr val="dk1"/>
              </a:buClr>
              <a:buSzPct val="100000"/>
              <a:buNone/>
              <a:defRPr sz="3600" b="1">
                <a:solidFill>
                  <a:schemeClr val="dk1"/>
                </a:solidFill>
              </a:defRPr>
            </a:lvl3pPr>
            <a:lvl4pPr>
              <a:spcBef>
                <a:spcPts val="0"/>
              </a:spcBef>
              <a:buClr>
                <a:schemeClr val="dk1"/>
              </a:buClr>
              <a:buSzPct val="100000"/>
              <a:buNone/>
              <a:defRPr sz="3600" b="1">
                <a:solidFill>
                  <a:schemeClr val="dk1"/>
                </a:solidFill>
              </a:defRPr>
            </a:lvl4pPr>
            <a:lvl5pPr>
              <a:spcBef>
                <a:spcPts val="0"/>
              </a:spcBef>
              <a:buClr>
                <a:schemeClr val="dk1"/>
              </a:buClr>
              <a:buSzPct val="100000"/>
              <a:buNone/>
              <a:defRPr sz="3600" b="1">
                <a:solidFill>
                  <a:schemeClr val="dk1"/>
                </a:solidFill>
              </a:defRPr>
            </a:lvl5pPr>
            <a:lvl6pPr>
              <a:spcBef>
                <a:spcPts val="0"/>
              </a:spcBef>
              <a:buClr>
                <a:schemeClr val="dk1"/>
              </a:buClr>
              <a:buSzPct val="100000"/>
              <a:buNone/>
              <a:defRPr sz="3600" b="1">
                <a:solidFill>
                  <a:schemeClr val="dk1"/>
                </a:solidFill>
              </a:defRPr>
            </a:lvl6pPr>
            <a:lvl7pPr>
              <a:spcBef>
                <a:spcPts val="0"/>
              </a:spcBef>
              <a:buClr>
                <a:schemeClr val="dk1"/>
              </a:buClr>
              <a:buSzPct val="100000"/>
              <a:buNone/>
              <a:defRPr sz="3600" b="1">
                <a:solidFill>
                  <a:schemeClr val="dk1"/>
                </a:solidFill>
              </a:defRPr>
            </a:lvl7pPr>
            <a:lvl8pPr>
              <a:spcBef>
                <a:spcPts val="0"/>
              </a:spcBef>
              <a:buClr>
                <a:schemeClr val="dk1"/>
              </a:buClr>
              <a:buSzPct val="100000"/>
              <a:buNone/>
              <a:defRPr sz="3600" b="1">
                <a:solidFill>
                  <a:schemeClr val="dk1"/>
                </a:solidFill>
              </a:defRPr>
            </a:lvl8pPr>
            <a:lvl9pPr>
              <a:spcBef>
                <a:spcPts val="0"/>
              </a:spcBef>
              <a:buClr>
                <a:schemeClr val="dk1"/>
              </a:buClr>
              <a:buSzPct val="100000"/>
              <a:buNone/>
              <a:defRPr sz="3600" b="1">
                <a:solidFill>
                  <a:schemeClr val="dk1"/>
                </a:solidFill>
              </a:defRPr>
            </a:lvl9pPr>
          </a:lstStyle>
          <a:p>
            <a:endParaRPr/>
          </a:p>
        </p:txBody>
      </p:sp>
      <p:sp>
        <p:nvSpPr>
          <p:cNvPr id="6" name="Shape 6"/>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a:spcBef>
                <a:spcPts val="600"/>
              </a:spcBef>
              <a:buClr>
                <a:schemeClr val="dk1"/>
              </a:buClr>
              <a:buSzPct val="100000"/>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jpg"/><Relationship Id="rId7"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3.png"/><Relationship Id="rId4" Type="http://schemas.openxmlformats.org/officeDocument/2006/relationships/image" Target="../media/image22.png"/><Relationship Id="rId9"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jpg"/><Relationship Id="rId7"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png"/><Relationship Id="rId10" Type="http://schemas.openxmlformats.org/officeDocument/2006/relationships/image" Target="../media/image37.png"/><Relationship Id="rId4" Type="http://schemas.openxmlformats.org/officeDocument/2006/relationships/image" Target="../media/image2.png"/><Relationship Id="rId9"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3.png"/><Relationship Id="rId3" Type="http://schemas.openxmlformats.org/officeDocument/2006/relationships/image" Target="../media/image1.jpg"/><Relationship Id="rId7" Type="http://schemas.openxmlformats.org/officeDocument/2006/relationships/image" Target="../media/image7.png"/><Relationship Id="rId12"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4.jp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5.png"/><Relationship Id="rId7" Type="http://schemas.openxmlformats.org/officeDocument/2006/relationships/image" Target="../media/image46.png"/><Relationship Id="rId12"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50.jpg"/><Relationship Id="rId5" Type="http://schemas.openxmlformats.org/officeDocument/2006/relationships/image" Target="../media/image28.png"/><Relationship Id="rId10" Type="http://schemas.openxmlformats.org/officeDocument/2006/relationships/image" Target="../media/image49.png"/><Relationship Id="rId4" Type="http://schemas.openxmlformats.org/officeDocument/2006/relationships/image" Target="../media/image22.png"/><Relationship Id="rId9" Type="http://schemas.openxmlformats.org/officeDocument/2006/relationships/image" Target="../media/image48.pn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51.png"/><Relationship Id="rId5"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8" Type="http://schemas.openxmlformats.org/officeDocument/2006/relationships/hyperlink" Target="http://www.definicionabc.com/geografia/geolocalizacion.php" TargetMode="External"/><Relationship Id="rId13" Type="http://schemas.openxmlformats.org/officeDocument/2006/relationships/hyperlink" Target="http://es.wikipedia.org/wiki/RFID" TargetMode="External"/><Relationship Id="rId18" Type="http://schemas.openxmlformats.org/officeDocument/2006/relationships/hyperlink" Target="http://en.wikipedia.org/wiki/Spatial_contextual_awareness" TargetMode="External"/><Relationship Id="rId3" Type="http://schemas.openxmlformats.org/officeDocument/2006/relationships/hyperlink" Target="http://www.creasolutions.es/" TargetMode="External"/><Relationship Id="rId21" Type="http://schemas.openxmlformats.org/officeDocument/2006/relationships/hyperlink" Target="http://es.wikipedia.org/wiki/Geo-valla" TargetMode="External"/><Relationship Id="rId7" Type="http://schemas.openxmlformats.org/officeDocument/2006/relationships/hyperlink" Target="http://en.wikipedia.org/wiki/Wearable_technology" TargetMode="External"/><Relationship Id="rId12" Type="http://schemas.openxmlformats.org/officeDocument/2006/relationships/hyperlink" Target="http://es.wikipedia.org/wiki/Near_field_communication" TargetMode="External"/><Relationship Id="rId17" Type="http://schemas.openxmlformats.org/officeDocument/2006/relationships/hyperlink" Target="http://en.wikipedia.org/wiki/Context_awareness" TargetMode="External"/><Relationship Id="rId25" Type="http://schemas.openxmlformats.org/officeDocument/2006/relationships/hyperlink" Target="http://es.wikipedia.org/wiki/Miner%C3%ADa_de_datos" TargetMode="External"/><Relationship Id="rId2" Type="http://schemas.openxmlformats.org/officeDocument/2006/relationships/hyperlink" Target="http://www.ubikua.com/" TargetMode="External"/><Relationship Id="rId16" Type="http://schemas.openxmlformats.org/officeDocument/2006/relationships/hyperlink" Target="http://en.wikipedia.org/wiki/Bluetooth_low_energy" TargetMode="External"/><Relationship Id="rId20" Type="http://schemas.openxmlformats.org/officeDocument/2006/relationships/hyperlink" Target="http://en.wikipedia.org/wiki/Push_technology" TargetMode="External"/><Relationship Id="rId1" Type="http://schemas.openxmlformats.org/officeDocument/2006/relationships/slideLayout" Target="../slideLayouts/slideLayout2.xml"/><Relationship Id="rId6" Type="http://schemas.openxmlformats.org/officeDocument/2006/relationships/hyperlink" Target="https://www.engineyard.com/platform-as-a-service" TargetMode="External"/><Relationship Id="rId11" Type="http://schemas.openxmlformats.org/officeDocument/2006/relationships/hyperlink" Target="http://www.cristalab.com/blog/como-funciona-la-geolocalizacion-por-wifi-c107677l/" TargetMode="External"/><Relationship Id="rId24" Type="http://schemas.openxmlformats.org/officeDocument/2006/relationships/hyperlink" Target="http://es.wikipedia.org/wiki/Internet_de_las_cosas" TargetMode="External"/><Relationship Id="rId5" Type="http://schemas.openxmlformats.org/officeDocument/2006/relationships/hyperlink" Target="http://en.wikipedia.org/wiki/Platform_as_a_service" TargetMode="External"/><Relationship Id="rId15" Type="http://schemas.openxmlformats.org/officeDocument/2006/relationships/hyperlink" Target="http://es.wikipedia.org/wiki/IBeacon" TargetMode="External"/><Relationship Id="rId23" Type="http://schemas.openxmlformats.org/officeDocument/2006/relationships/hyperlink" Target="http://es.wikipedia.org/wiki/Bluetooth" TargetMode="External"/><Relationship Id="rId10" Type="http://schemas.openxmlformats.org/officeDocument/2006/relationships/hyperlink" Target="http://es.wikipedia.org/wiki/Localizaci%C3%B3n_GSM" TargetMode="External"/><Relationship Id="rId19" Type="http://schemas.openxmlformats.org/officeDocument/2006/relationships/hyperlink" Target="http://es.wikipedia.org/wiki/Tecnolog%C3%ADa_Push" TargetMode="External"/><Relationship Id="rId4" Type="http://schemas.openxmlformats.org/officeDocument/2006/relationships/hyperlink" Target="http://www.sparkcompass.com/" TargetMode="External"/><Relationship Id="rId9" Type="http://schemas.openxmlformats.org/officeDocument/2006/relationships/hyperlink" Target="http://es.wikipedia.org/wiki/GPS_Asistido" TargetMode="External"/><Relationship Id="rId14" Type="http://schemas.openxmlformats.org/officeDocument/2006/relationships/hyperlink" Target="http://www.areatecnologia.com/nuevas-tecnologias/balizas-informativas.html" TargetMode="External"/><Relationship Id="rId22" Type="http://schemas.openxmlformats.org/officeDocument/2006/relationships/hyperlink" Target="http://www.bluetooth.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pic>
        <p:nvPicPr>
          <p:cNvPr id="23" name="Shape 23"/>
          <p:cNvPicPr preferRelativeResize="0"/>
          <p:nvPr/>
        </p:nvPicPr>
        <p:blipFill rotWithShape="1">
          <a:blip r:embed="rId3">
            <a:alphaModFix amt="37000"/>
          </a:blip>
          <a:srcRect r="16659"/>
          <a:stretch/>
        </p:blipFill>
        <p:spPr>
          <a:xfrm>
            <a:off x="0" y="0"/>
            <a:ext cx="9144000" cy="6858000"/>
          </a:xfrm>
          <a:prstGeom prst="rect">
            <a:avLst/>
          </a:prstGeom>
          <a:noFill/>
          <a:ln>
            <a:noFill/>
          </a:ln>
        </p:spPr>
      </p:pic>
      <p:sp>
        <p:nvSpPr>
          <p:cNvPr id="24" name="Shape 24"/>
          <p:cNvSpPr txBox="1"/>
          <p:nvPr/>
        </p:nvSpPr>
        <p:spPr>
          <a:xfrm>
            <a:off x="625175" y="1268760"/>
            <a:ext cx="7849499" cy="4248472"/>
          </a:xfrm>
          <a:prstGeom prst="rect">
            <a:avLst/>
          </a:prstGeom>
          <a:noFill/>
          <a:ln>
            <a:noFill/>
          </a:ln>
        </p:spPr>
        <p:txBody>
          <a:bodyPr lIns="91425" tIns="91425" rIns="91425" bIns="91425" anchor="t" anchorCtr="0">
            <a:noAutofit/>
          </a:bodyPr>
          <a:lstStyle/>
          <a:p>
            <a:pPr algn="ctr" rtl="0">
              <a:spcBef>
                <a:spcPts val="0"/>
              </a:spcBef>
              <a:buNone/>
            </a:pPr>
            <a:r>
              <a:rPr lang="es" sz="4800" b="1" dirty="0">
                <a:latin typeface="Roboto Slab"/>
                <a:ea typeface="Roboto Slab"/>
                <a:cs typeface="Roboto Slab"/>
                <a:sym typeface="Roboto Slab"/>
              </a:rPr>
              <a:t>La Ciudad Ubikua, el Smart Everything es Real</a:t>
            </a:r>
          </a:p>
          <a:p>
            <a:pPr algn="ctr" rtl="0">
              <a:spcBef>
                <a:spcPts val="0"/>
              </a:spcBef>
              <a:buNone/>
            </a:pPr>
            <a:endParaRPr sz="1800" b="1" dirty="0">
              <a:latin typeface="Roboto Slab"/>
              <a:ea typeface="Roboto Slab"/>
              <a:cs typeface="Roboto Slab"/>
              <a:sym typeface="Roboto Slab"/>
            </a:endParaRPr>
          </a:p>
          <a:p>
            <a:pPr algn="ctr" rtl="0">
              <a:spcBef>
                <a:spcPts val="0"/>
              </a:spcBef>
              <a:buNone/>
            </a:pPr>
            <a:endParaRPr sz="1800" b="1" dirty="0">
              <a:latin typeface="Roboto Slab"/>
              <a:ea typeface="Roboto Slab"/>
              <a:cs typeface="Roboto Slab"/>
              <a:sym typeface="Roboto Slab"/>
            </a:endParaRPr>
          </a:p>
          <a:p>
            <a:pPr algn="ctr" rtl="0">
              <a:spcBef>
                <a:spcPts val="0"/>
              </a:spcBef>
              <a:buNone/>
            </a:pPr>
            <a:r>
              <a:rPr lang="es" sz="3000" b="1" dirty="0">
                <a:solidFill>
                  <a:schemeClr val="dk1"/>
                </a:solidFill>
                <a:latin typeface="Roboto Slab"/>
                <a:ea typeface="Roboto Slab"/>
                <a:cs typeface="Roboto Slab"/>
                <a:sym typeface="Roboto Slab"/>
              </a:rPr>
              <a:t>Francis Ortiz</a:t>
            </a:r>
            <a:r>
              <a:rPr lang="es" sz="1800" b="1" dirty="0">
                <a:latin typeface="Roboto Slab"/>
                <a:ea typeface="Roboto Slab"/>
                <a:cs typeface="Roboto Slab"/>
                <a:sym typeface="Roboto Slab"/>
              </a:rPr>
              <a:t>                    </a:t>
            </a:r>
            <a:r>
              <a:rPr lang="es" sz="3000" b="1" dirty="0">
                <a:solidFill>
                  <a:schemeClr val="dk1"/>
                </a:solidFill>
                <a:latin typeface="Roboto Slab"/>
                <a:ea typeface="Roboto Slab"/>
                <a:cs typeface="Roboto Slab"/>
                <a:sym typeface="Roboto Slab"/>
              </a:rPr>
              <a:t>@Fortizcrea</a:t>
            </a:r>
          </a:p>
          <a:p>
            <a:pPr algn="ctr" rtl="0">
              <a:spcBef>
                <a:spcPts val="0"/>
              </a:spcBef>
              <a:buNone/>
            </a:pPr>
            <a:endParaRPr sz="3000" b="1" dirty="0">
              <a:solidFill>
                <a:schemeClr val="dk1"/>
              </a:solidFill>
              <a:latin typeface="Roboto Slab"/>
              <a:ea typeface="Roboto Slab"/>
              <a:cs typeface="Roboto Slab"/>
              <a:sym typeface="Roboto Slab"/>
            </a:endParaRPr>
          </a:p>
          <a:p>
            <a:pPr algn="ctr" rtl="0">
              <a:spcBef>
                <a:spcPts val="0"/>
              </a:spcBef>
              <a:buNone/>
            </a:pPr>
            <a:r>
              <a:rPr lang="es" sz="1800" b="1" dirty="0" smtClean="0">
                <a:latin typeface="Roboto Slab"/>
                <a:ea typeface="Roboto Slab"/>
                <a:cs typeface="Roboto Slab"/>
                <a:sym typeface="Roboto Slab"/>
              </a:rPr>
              <a:t>20/10/2014</a:t>
            </a:r>
          </a:p>
          <a:p>
            <a:pPr algn="ctr" rtl="0">
              <a:spcBef>
                <a:spcPts val="0"/>
              </a:spcBef>
              <a:buNone/>
            </a:pPr>
            <a:endParaRPr lang="es" sz="1800" b="1" dirty="0" smtClean="0">
              <a:latin typeface="Roboto Slab"/>
              <a:ea typeface="Roboto Slab"/>
              <a:cs typeface="Roboto Slab"/>
              <a:sym typeface="Roboto Slab"/>
            </a:endParaRPr>
          </a:p>
          <a:p>
            <a:pPr algn="ctr" rtl="0">
              <a:spcBef>
                <a:spcPts val="0"/>
              </a:spcBef>
              <a:buNone/>
            </a:pPr>
            <a:r>
              <a:rPr lang="es" sz="1800" b="1" dirty="0" smtClean="0">
                <a:latin typeface="Roboto Slab"/>
                <a:ea typeface="Roboto Slab"/>
                <a:cs typeface="Roboto Slab"/>
                <a:sym typeface="Roboto Slab"/>
              </a:rPr>
              <a:t>Una </a:t>
            </a:r>
            <a:r>
              <a:rPr lang="es" sz="1800" b="1" dirty="0">
                <a:latin typeface="Roboto Slab"/>
                <a:ea typeface="Roboto Slab"/>
                <a:cs typeface="Roboto Slab"/>
                <a:sym typeface="Roboto Slab"/>
              </a:rPr>
              <a:t>presentación para La Universidad de La Laguna</a:t>
            </a:r>
          </a:p>
          <a:p>
            <a:pPr algn="ctr">
              <a:spcBef>
                <a:spcPts val="0"/>
              </a:spcBef>
              <a:buNone/>
            </a:pPr>
            <a:r>
              <a:rPr lang="es" sz="1800" b="1" dirty="0">
                <a:latin typeface="Roboto Slab"/>
                <a:ea typeface="Roboto Slab"/>
                <a:cs typeface="Roboto Slab"/>
                <a:sym typeface="Roboto Slab"/>
              </a:rPr>
              <a:t>Jornada </a:t>
            </a:r>
            <a:r>
              <a:rPr lang="es" sz="1800" b="1" dirty="0" smtClean="0">
                <a:latin typeface="Roboto Slab"/>
                <a:ea typeface="Roboto Slab"/>
                <a:cs typeface="Roboto Slab"/>
                <a:sym typeface="Roboto Slab"/>
              </a:rPr>
              <a:t>Turis-TICa</a:t>
            </a:r>
            <a:endParaRPr lang="es" sz="1800" b="1" dirty="0">
              <a:latin typeface="Roboto Slab"/>
              <a:ea typeface="Roboto Slab"/>
              <a:cs typeface="Roboto Slab"/>
              <a:sym typeface="Roboto Slab"/>
            </a:endParaRPr>
          </a:p>
        </p:txBody>
      </p:sp>
      <p:pic>
        <p:nvPicPr>
          <p:cNvPr id="25" name="Shape 25"/>
          <p:cNvPicPr preferRelativeResize="0"/>
          <p:nvPr/>
        </p:nvPicPr>
        <p:blipFill>
          <a:blip r:embed="rId4">
            <a:alphaModFix/>
          </a:blip>
          <a:stretch>
            <a:fillRect/>
          </a:stretch>
        </p:blipFill>
        <p:spPr>
          <a:xfrm>
            <a:off x="7198998" y="6367475"/>
            <a:ext cx="924456" cy="348649"/>
          </a:xfrm>
          <a:prstGeom prst="rect">
            <a:avLst/>
          </a:prstGeom>
          <a:noFill/>
          <a:ln>
            <a:noFill/>
          </a:ln>
        </p:spPr>
      </p:pic>
      <p:pic>
        <p:nvPicPr>
          <p:cNvPr id="26" name="Shape 26"/>
          <p:cNvPicPr preferRelativeResize="0"/>
          <p:nvPr/>
        </p:nvPicPr>
        <p:blipFill>
          <a:blip r:embed="rId5">
            <a:alphaModFix/>
          </a:blip>
          <a:stretch>
            <a:fillRect/>
          </a:stretch>
        </p:blipFill>
        <p:spPr>
          <a:xfrm>
            <a:off x="8163421" y="6367473"/>
            <a:ext cx="808102" cy="34864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grpSp>
        <p:nvGrpSpPr>
          <p:cNvPr id="113" name="Shape 113"/>
          <p:cNvGrpSpPr/>
          <p:nvPr/>
        </p:nvGrpSpPr>
        <p:grpSpPr>
          <a:xfrm>
            <a:off x="3592475" y="896525"/>
            <a:ext cx="5286375" cy="5638800"/>
            <a:chOff x="3551762" y="956925"/>
            <a:chExt cx="5286375" cy="5638800"/>
          </a:xfrm>
        </p:grpSpPr>
        <p:pic>
          <p:nvPicPr>
            <p:cNvPr id="114" name="Shape 114"/>
            <p:cNvPicPr preferRelativeResize="0"/>
            <p:nvPr/>
          </p:nvPicPr>
          <p:blipFill>
            <a:blip r:embed="rId3">
              <a:alphaModFix/>
            </a:blip>
            <a:stretch>
              <a:fillRect/>
            </a:stretch>
          </p:blipFill>
          <p:spPr>
            <a:xfrm>
              <a:off x="3551762" y="956925"/>
              <a:ext cx="5286375" cy="5638800"/>
            </a:xfrm>
            <a:prstGeom prst="rect">
              <a:avLst/>
            </a:prstGeom>
            <a:noFill/>
            <a:ln>
              <a:noFill/>
            </a:ln>
          </p:spPr>
        </p:pic>
        <p:sp>
          <p:nvSpPr>
            <p:cNvPr id="115" name="Shape 115"/>
            <p:cNvSpPr/>
            <p:nvPr/>
          </p:nvSpPr>
          <p:spPr>
            <a:xfrm>
              <a:off x="7912600" y="6093900"/>
              <a:ext cx="925499" cy="467399"/>
            </a:xfrm>
            <a:prstGeom prst="rect">
              <a:avLst/>
            </a:prstGeom>
            <a:solidFill>
              <a:srgbClr val="FFFFFF"/>
            </a:solidFill>
            <a:ln>
              <a:noFill/>
            </a:ln>
          </p:spPr>
          <p:txBody>
            <a:bodyPr lIns="91425" tIns="91425" rIns="91425" bIns="91425" anchor="ctr" anchorCtr="0">
              <a:noAutofit/>
            </a:bodyPr>
            <a:lstStyle/>
            <a:p>
              <a:pPr>
                <a:spcBef>
                  <a:spcPts val="0"/>
                </a:spcBef>
                <a:buNone/>
              </a:pPr>
              <a:endParaRPr/>
            </a:p>
          </p:txBody>
        </p:sp>
      </p:grpSp>
      <p:pic>
        <p:nvPicPr>
          <p:cNvPr id="116" name="Shape 116"/>
          <p:cNvPicPr preferRelativeResize="0"/>
          <p:nvPr/>
        </p:nvPicPr>
        <p:blipFill>
          <a:blip r:embed="rId4">
            <a:alphaModFix/>
          </a:blip>
          <a:stretch>
            <a:fillRect/>
          </a:stretch>
        </p:blipFill>
        <p:spPr>
          <a:xfrm>
            <a:off x="8163421" y="6367473"/>
            <a:ext cx="808102" cy="348649"/>
          </a:xfrm>
          <a:prstGeom prst="rect">
            <a:avLst/>
          </a:prstGeom>
          <a:noFill/>
          <a:ln>
            <a:noFill/>
          </a:ln>
        </p:spPr>
      </p:pic>
      <p:sp>
        <p:nvSpPr>
          <p:cNvPr id="117" name="Shape 117"/>
          <p:cNvSpPr txBox="1"/>
          <p:nvPr/>
        </p:nvSpPr>
        <p:spPr>
          <a:xfrm>
            <a:off x="322075" y="896525"/>
            <a:ext cx="3018599" cy="5790949"/>
          </a:xfrm>
          <a:prstGeom prst="rect">
            <a:avLst/>
          </a:prstGeom>
          <a:noFill/>
          <a:ln>
            <a:noFill/>
          </a:ln>
        </p:spPr>
        <p:txBody>
          <a:bodyPr lIns="91425" tIns="91425" rIns="91425" bIns="91425" anchor="t" anchorCtr="0">
            <a:noAutofit/>
          </a:bodyPr>
          <a:lstStyle/>
          <a:p>
            <a:pPr lvl="0" algn="ctr" rtl="0">
              <a:lnSpc>
                <a:spcPct val="115000"/>
              </a:lnSpc>
              <a:spcBef>
                <a:spcPts val="0"/>
              </a:spcBef>
              <a:buNone/>
            </a:pPr>
            <a:r>
              <a:rPr lang="es" sz="9600" b="1" dirty="0">
                <a:solidFill>
                  <a:schemeClr val="dk1"/>
                </a:solidFill>
                <a:latin typeface="Roboto Slab"/>
                <a:ea typeface="Roboto Slab"/>
                <a:cs typeface="Roboto Slab"/>
                <a:sym typeface="Roboto Slab"/>
              </a:rPr>
              <a:t>4 </a:t>
            </a:r>
          </a:p>
          <a:p>
            <a:pPr lvl="0" algn="ctr" rtl="0">
              <a:lnSpc>
                <a:spcPct val="115000"/>
              </a:lnSpc>
              <a:spcBef>
                <a:spcPts val="0"/>
              </a:spcBef>
              <a:buNone/>
            </a:pPr>
            <a:r>
              <a:rPr lang="es" sz="2400" b="1" dirty="0">
                <a:solidFill>
                  <a:schemeClr val="dk1"/>
                </a:solidFill>
                <a:latin typeface="Roboto Slab"/>
                <a:ea typeface="Roboto Slab"/>
                <a:cs typeface="Roboto Slab"/>
                <a:sym typeface="Roboto Slab"/>
              </a:rPr>
              <a:t>Context Awareness</a:t>
            </a:r>
          </a:p>
          <a:p>
            <a:pPr lvl="0" rtl="0">
              <a:lnSpc>
                <a:spcPct val="115000"/>
              </a:lnSpc>
              <a:spcBef>
                <a:spcPts val="0"/>
              </a:spcBef>
              <a:buNone/>
            </a:pPr>
            <a:endParaRPr sz="1100" dirty="0">
              <a:solidFill>
                <a:schemeClr val="dk1"/>
              </a:solidFill>
            </a:endParaRPr>
          </a:p>
          <a:p>
            <a:pPr lvl="0" rtl="0">
              <a:lnSpc>
                <a:spcPct val="115000"/>
              </a:lnSpc>
              <a:spcBef>
                <a:spcPts val="0"/>
              </a:spcBef>
              <a:buNone/>
            </a:pPr>
            <a:r>
              <a:rPr lang="es" sz="1100" dirty="0">
                <a:solidFill>
                  <a:schemeClr val="dk1"/>
                </a:solidFill>
              </a:rPr>
              <a:t>Ahora os preguntaréis, y entonces el sistema me va a mandar un mensaje </a:t>
            </a:r>
            <a:r>
              <a:rPr lang="es" sz="1100" b="1" dirty="0">
                <a:solidFill>
                  <a:schemeClr val="dk1"/>
                </a:solidFill>
              </a:rPr>
              <a:t>CADA </a:t>
            </a:r>
            <a:r>
              <a:rPr lang="es" sz="1100" dirty="0">
                <a:solidFill>
                  <a:schemeClr val="dk1"/>
                </a:solidFill>
              </a:rPr>
              <a:t>vez que pase junto a la baliza? </a:t>
            </a:r>
            <a:r>
              <a:rPr lang="es" sz="1100" b="1" dirty="0">
                <a:solidFill>
                  <a:schemeClr val="dk1"/>
                </a:solidFill>
              </a:rPr>
              <a:t>NO!</a:t>
            </a:r>
            <a:r>
              <a:rPr lang="es" sz="1100" dirty="0">
                <a:solidFill>
                  <a:schemeClr val="dk1"/>
                </a:solidFill>
              </a:rPr>
              <a:t>, ahí es donde entra a funcionar la </a:t>
            </a:r>
            <a:r>
              <a:rPr lang="es" sz="1100" dirty="0" smtClean="0">
                <a:solidFill>
                  <a:schemeClr val="dk1"/>
                </a:solidFill>
              </a:rPr>
              <a:t>que es quizá la </a:t>
            </a:r>
            <a:r>
              <a:rPr lang="es" sz="1100" dirty="0">
                <a:solidFill>
                  <a:schemeClr val="dk1"/>
                </a:solidFill>
              </a:rPr>
              <a:t>más potente </a:t>
            </a:r>
            <a:r>
              <a:rPr lang="es" sz="1100" dirty="0" smtClean="0">
                <a:solidFill>
                  <a:schemeClr val="dk1"/>
                </a:solidFill>
              </a:rPr>
              <a:t>característica de Spark </a:t>
            </a:r>
            <a:r>
              <a:rPr lang="es" sz="1100" dirty="0">
                <a:solidFill>
                  <a:schemeClr val="dk1"/>
                </a:solidFill>
              </a:rPr>
              <a:t>Compass:</a:t>
            </a:r>
          </a:p>
          <a:p>
            <a:pPr lvl="0" rtl="0">
              <a:lnSpc>
                <a:spcPct val="115000"/>
              </a:lnSpc>
              <a:spcBef>
                <a:spcPts val="0"/>
              </a:spcBef>
              <a:buNone/>
            </a:pPr>
            <a:endParaRPr sz="1100" dirty="0">
              <a:solidFill>
                <a:schemeClr val="dk1"/>
              </a:solidFill>
            </a:endParaRPr>
          </a:p>
          <a:p>
            <a:pPr lvl="0" rtl="0">
              <a:lnSpc>
                <a:spcPct val="115000"/>
              </a:lnSpc>
              <a:spcBef>
                <a:spcPts val="0"/>
              </a:spcBef>
              <a:buNone/>
            </a:pPr>
            <a:r>
              <a:rPr lang="es" sz="1100" dirty="0">
                <a:solidFill>
                  <a:schemeClr val="dk1"/>
                </a:solidFill>
              </a:rPr>
              <a:t>L</a:t>
            </a:r>
            <a:r>
              <a:rPr lang="es" sz="1100" dirty="0" smtClean="0">
                <a:solidFill>
                  <a:schemeClr val="dk1"/>
                </a:solidFill>
              </a:rPr>
              <a:t>a </a:t>
            </a:r>
            <a:r>
              <a:rPr lang="es" sz="1100" dirty="0">
                <a:solidFill>
                  <a:schemeClr val="dk1"/>
                </a:solidFill>
              </a:rPr>
              <a:t>inteligencia contextual o </a:t>
            </a:r>
            <a:r>
              <a:rPr lang="es" sz="1100" b="1" dirty="0" smtClean="0">
                <a:solidFill>
                  <a:srgbClr val="0070C0"/>
                </a:solidFill>
              </a:rPr>
              <a:t>Context Awareness</a:t>
            </a:r>
            <a:r>
              <a:rPr lang="es" sz="1100" dirty="0">
                <a:solidFill>
                  <a:schemeClr val="dk1"/>
                </a:solidFill>
              </a:rPr>
              <a:t>, que permite al sistema reconocer patrones y hábitos, </a:t>
            </a:r>
            <a:r>
              <a:rPr lang="es" sz="1100" dirty="0" smtClean="0">
                <a:solidFill>
                  <a:schemeClr val="dk1"/>
                </a:solidFill>
              </a:rPr>
              <a:t>que le permite reconocer </a:t>
            </a:r>
            <a:r>
              <a:rPr lang="es" sz="1100" dirty="0">
                <a:solidFill>
                  <a:schemeClr val="dk1"/>
                </a:solidFill>
              </a:rPr>
              <a:t>qué tipo de información te va gustando </a:t>
            </a:r>
            <a:r>
              <a:rPr lang="es" sz="1100" dirty="0" smtClean="0">
                <a:solidFill>
                  <a:schemeClr val="dk1"/>
                </a:solidFill>
              </a:rPr>
              <a:t>más, y </a:t>
            </a:r>
            <a:r>
              <a:rPr lang="es" sz="1100" dirty="0">
                <a:solidFill>
                  <a:schemeClr val="dk1"/>
                </a:solidFill>
              </a:rPr>
              <a:t>con el </a:t>
            </a:r>
            <a:r>
              <a:rPr lang="es" sz="1100" dirty="0" smtClean="0">
                <a:solidFill>
                  <a:schemeClr val="dk1"/>
                </a:solidFill>
              </a:rPr>
              <a:t>tiempo, según utilizas la app, va seleccionando con mayor precisión </a:t>
            </a:r>
            <a:r>
              <a:rPr lang="es" sz="1100" dirty="0">
                <a:solidFill>
                  <a:schemeClr val="dk1"/>
                </a:solidFill>
              </a:rPr>
              <a:t>la información que más te interesa, descartando la </a:t>
            </a:r>
            <a:r>
              <a:rPr lang="es" sz="1100" dirty="0" smtClean="0">
                <a:solidFill>
                  <a:schemeClr val="dk1"/>
                </a:solidFill>
              </a:rPr>
              <a:t>irrelevante para tí.</a:t>
            </a:r>
            <a:endParaRPr lang="es" sz="1100" dirty="0">
              <a:solidFill>
                <a:schemeClr val="dk1"/>
              </a:solidFill>
            </a:endParaRPr>
          </a:p>
          <a:p>
            <a:pPr lvl="0" rtl="0">
              <a:lnSpc>
                <a:spcPct val="115000"/>
              </a:lnSpc>
              <a:spcBef>
                <a:spcPts val="0"/>
              </a:spcBef>
              <a:buNone/>
            </a:pPr>
            <a:endParaRPr sz="1100" dirty="0">
              <a:solidFill>
                <a:schemeClr val="dk1"/>
              </a:solidFill>
            </a:endParaRPr>
          </a:p>
          <a:p>
            <a:pPr lvl="0" rtl="0">
              <a:lnSpc>
                <a:spcPct val="115000"/>
              </a:lnSpc>
              <a:spcBef>
                <a:spcPts val="0"/>
              </a:spcBef>
              <a:buNone/>
            </a:pPr>
            <a:endParaRPr sz="1100" dirty="0">
              <a:solidFill>
                <a:schemeClr val="dk1"/>
              </a:solidFill>
            </a:endParaRPr>
          </a:p>
          <a:p>
            <a:pPr lvl="0" rtl="0">
              <a:lnSpc>
                <a:spcPct val="115000"/>
              </a:lnSpc>
              <a:spcBef>
                <a:spcPts val="0"/>
              </a:spcBef>
              <a:buNone/>
            </a:pPr>
            <a:endParaRPr sz="1100" dirty="0">
              <a:solidFill>
                <a:schemeClr val="dk1"/>
              </a:solidFill>
            </a:endParaRPr>
          </a:p>
          <a:p>
            <a:pPr lvl="0" rtl="0">
              <a:lnSpc>
                <a:spcPct val="115000"/>
              </a:lnSpc>
              <a:spcBef>
                <a:spcPts val="0"/>
              </a:spcBef>
              <a:buNone/>
            </a:pPr>
            <a:endParaRPr sz="1100" dirty="0">
              <a:solidFill>
                <a:schemeClr val="dk1"/>
              </a:solidFill>
            </a:endParaRPr>
          </a:p>
          <a:p>
            <a:pPr lvl="0" rtl="0">
              <a:lnSpc>
                <a:spcPct val="115000"/>
              </a:lnSpc>
              <a:spcBef>
                <a:spcPts val="0"/>
              </a:spcBef>
              <a:buNone/>
            </a:pPr>
            <a:endParaRPr sz="1100" dirty="0">
              <a:solidFill>
                <a:schemeClr val="dk1"/>
              </a:solidFill>
            </a:endParaRPr>
          </a:p>
          <a:p>
            <a:pPr lvl="0" rtl="0">
              <a:lnSpc>
                <a:spcPct val="115000"/>
              </a:lnSpc>
              <a:spcBef>
                <a:spcPts val="0"/>
              </a:spcBef>
              <a:buNone/>
            </a:pPr>
            <a:endParaRPr dirty="0">
              <a:solidFill>
                <a:schemeClr val="dk1"/>
              </a:solidFill>
            </a:endParaRPr>
          </a:p>
          <a:p>
            <a:pPr lvl="0" rtl="0">
              <a:spcBef>
                <a:spcPts val="0"/>
              </a:spcBef>
              <a:buNone/>
            </a:pPr>
            <a:endParaRPr dirty="0"/>
          </a:p>
        </p:txBody>
      </p:sp>
      <p:pic>
        <p:nvPicPr>
          <p:cNvPr id="118" name="Shape 118"/>
          <p:cNvPicPr preferRelativeResize="0"/>
          <p:nvPr/>
        </p:nvPicPr>
        <p:blipFill>
          <a:blip r:embed="rId5">
            <a:alphaModFix/>
          </a:blip>
          <a:stretch>
            <a:fillRect/>
          </a:stretch>
        </p:blipFill>
        <p:spPr>
          <a:xfrm>
            <a:off x="7198998" y="6367475"/>
            <a:ext cx="924456" cy="348649"/>
          </a:xfrm>
          <a:prstGeom prst="rect">
            <a:avLst/>
          </a:prstGeom>
          <a:noFill/>
          <a:ln>
            <a:noFill/>
          </a:ln>
        </p:spPr>
      </p:pic>
      <p:cxnSp>
        <p:nvCxnSpPr>
          <p:cNvPr id="119" name="Shape 119"/>
          <p:cNvCxnSpPr/>
          <p:nvPr/>
        </p:nvCxnSpPr>
        <p:spPr>
          <a:xfrm>
            <a:off x="372600" y="852425"/>
            <a:ext cx="8291399" cy="44100"/>
          </a:xfrm>
          <a:prstGeom prst="straightConnector1">
            <a:avLst/>
          </a:prstGeom>
          <a:noFill/>
          <a:ln w="38100" cap="flat">
            <a:solidFill>
              <a:srgbClr val="0474BA"/>
            </a:solidFill>
            <a:prstDash val="solid"/>
            <a:round/>
            <a:headEnd type="none" w="lg" len="lg"/>
            <a:tailEnd type="none" w="lg" len="lg"/>
          </a:ln>
        </p:spPr>
      </p:cxnSp>
      <p:sp>
        <p:nvSpPr>
          <p:cNvPr id="120" name="Shape 120"/>
          <p:cNvSpPr txBox="1"/>
          <p:nvPr/>
        </p:nvSpPr>
        <p:spPr>
          <a:xfrm>
            <a:off x="271550" y="246275"/>
            <a:ext cx="8607300" cy="783000"/>
          </a:xfrm>
          <a:prstGeom prst="rect">
            <a:avLst/>
          </a:prstGeom>
          <a:noFill/>
          <a:ln>
            <a:noFill/>
          </a:ln>
        </p:spPr>
        <p:txBody>
          <a:bodyPr lIns="91425" tIns="91425" rIns="91425" bIns="91425" anchor="t" anchorCtr="0">
            <a:noAutofit/>
          </a:bodyPr>
          <a:lstStyle/>
          <a:p>
            <a:pPr lvl="0" rtl="0">
              <a:spcBef>
                <a:spcPts val="0"/>
              </a:spcBef>
              <a:buNone/>
            </a:pPr>
            <a:r>
              <a:rPr lang="es" sz="2600" b="1">
                <a:solidFill>
                  <a:srgbClr val="0474BA"/>
                </a:solidFill>
                <a:latin typeface="Roboto Slab"/>
                <a:ea typeface="Roboto Slab"/>
                <a:cs typeface="Roboto Slab"/>
                <a:sym typeface="Roboto Slab"/>
              </a:rPr>
              <a:t>Spark Compass: Balizas, geovallas, Plataforma y App</a:t>
            </a:r>
          </a:p>
        </p:txBody>
      </p:sp>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Shape 125"/>
          <p:cNvPicPr preferRelativeResize="0"/>
          <p:nvPr/>
        </p:nvPicPr>
        <p:blipFill rotWithShape="1">
          <a:blip r:embed="rId3">
            <a:alphaModFix amt="37000"/>
          </a:blip>
          <a:srcRect r="16659"/>
          <a:stretch/>
        </p:blipFill>
        <p:spPr>
          <a:xfrm>
            <a:off x="0" y="0"/>
            <a:ext cx="9144000" cy="6858000"/>
          </a:xfrm>
          <a:prstGeom prst="rect">
            <a:avLst/>
          </a:prstGeom>
          <a:noFill/>
          <a:ln>
            <a:noFill/>
          </a:ln>
        </p:spPr>
      </p:pic>
      <p:grpSp>
        <p:nvGrpSpPr>
          <p:cNvPr id="126" name="Shape 126"/>
          <p:cNvGrpSpPr/>
          <p:nvPr/>
        </p:nvGrpSpPr>
        <p:grpSpPr>
          <a:xfrm>
            <a:off x="5797075" y="1029262"/>
            <a:ext cx="2942699" cy="5487724"/>
            <a:chOff x="271550" y="1142925"/>
            <a:chExt cx="2942699" cy="5487724"/>
          </a:xfrm>
        </p:grpSpPr>
        <p:sp>
          <p:nvSpPr>
            <p:cNvPr id="127" name="Shape 127"/>
            <p:cNvSpPr txBox="1"/>
            <p:nvPr/>
          </p:nvSpPr>
          <p:spPr>
            <a:xfrm>
              <a:off x="271550" y="1142925"/>
              <a:ext cx="2942699" cy="4976400"/>
            </a:xfrm>
            <a:prstGeom prst="rect">
              <a:avLst/>
            </a:prstGeom>
            <a:noFill/>
            <a:ln>
              <a:noFill/>
            </a:ln>
          </p:spPr>
          <p:txBody>
            <a:bodyPr lIns="91425" tIns="91425" rIns="91425" bIns="91425" anchor="t" anchorCtr="0">
              <a:noAutofit/>
            </a:bodyPr>
            <a:lstStyle/>
            <a:p>
              <a:pPr lvl="0" algn="ctr" rtl="0">
                <a:lnSpc>
                  <a:spcPct val="115000"/>
                </a:lnSpc>
                <a:spcBef>
                  <a:spcPts val="0"/>
                </a:spcBef>
                <a:buNone/>
              </a:pPr>
              <a:r>
                <a:rPr lang="es" sz="9600" b="1">
                  <a:solidFill>
                    <a:schemeClr val="dk1"/>
                  </a:solidFill>
                  <a:latin typeface="Roboto Slab"/>
                  <a:ea typeface="Roboto Slab"/>
                  <a:cs typeface="Roboto Slab"/>
                  <a:sym typeface="Roboto Slab"/>
                </a:rPr>
                <a:t>5</a:t>
              </a:r>
            </a:p>
            <a:p>
              <a:pPr lvl="0" algn="ctr" rtl="0">
                <a:lnSpc>
                  <a:spcPct val="115000"/>
                </a:lnSpc>
                <a:spcBef>
                  <a:spcPts val="0"/>
                </a:spcBef>
                <a:buNone/>
              </a:pPr>
              <a:r>
                <a:rPr lang="es" sz="2400" b="1">
                  <a:solidFill>
                    <a:schemeClr val="dk1"/>
                  </a:solidFill>
                  <a:latin typeface="Roboto Slab"/>
                  <a:ea typeface="Roboto Slab"/>
                  <a:cs typeface="Roboto Slab"/>
                  <a:sym typeface="Roboto Slab"/>
                </a:rPr>
                <a:t>Comunicación Inteligente</a:t>
              </a:r>
            </a:p>
            <a:p>
              <a:pPr lvl="0" rtl="0">
                <a:lnSpc>
                  <a:spcPct val="115000"/>
                </a:lnSpc>
                <a:spcBef>
                  <a:spcPts val="0"/>
                </a:spcBef>
                <a:buNone/>
              </a:pPr>
              <a:endParaRPr sz="1100">
                <a:solidFill>
                  <a:schemeClr val="dk1"/>
                </a:solidFill>
              </a:endParaRPr>
            </a:p>
            <a:p>
              <a:pPr lvl="0" algn="ctr" rtl="0">
                <a:lnSpc>
                  <a:spcPct val="115000"/>
                </a:lnSpc>
                <a:spcBef>
                  <a:spcPts val="0"/>
                </a:spcBef>
                <a:buNone/>
              </a:pPr>
              <a:endParaRPr sz="2400" b="1">
                <a:solidFill>
                  <a:schemeClr val="dk1"/>
                </a:solidFill>
                <a:latin typeface="Roboto Slab"/>
                <a:ea typeface="Roboto Slab"/>
                <a:cs typeface="Roboto Slab"/>
                <a:sym typeface="Roboto Slab"/>
              </a:endParaRPr>
            </a:p>
            <a:p>
              <a:pPr lvl="0" rtl="0">
                <a:spcBef>
                  <a:spcPts val="0"/>
                </a:spcBef>
                <a:buNone/>
              </a:pPr>
              <a:endParaRPr sz="1800"/>
            </a:p>
          </p:txBody>
        </p:sp>
        <p:sp>
          <p:nvSpPr>
            <p:cNvPr id="128" name="Shape 128"/>
            <p:cNvSpPr txBox="1"/>
            <p:nvPr/>
          </p:nvSpPr>
          <p:spPr>
            <a:xfrm>
              <a:off x="413750" y="3959450"/>
              <a:ext cx="2800499" cy="2671199"/>
            </a:xfrm>
            <a:prstGeom prst="rect">
              <a:avLst/>
            </a:prstGeom>
            <a:noFill/>
            <a:ln>
              <a:noFill/>
            </a:ln>
          </p:spPr>
          <p:txBody>
            <a:bodyPr lIns="91425" tIns="91425" rIns="91425" bIns="91425" anchor="t" anchorCtr="0">
              <a:noAutofit/>
            </a:bodyPr>
            <a:lstStyle/>
            <a:p>
              <a:pPr lvl="0" rtl="0">
                <a:lnSpc>
                  <a:spcPct val="115000"/>
                </a:lnSpc>
                <a:spcBef>
                  <a:spcPts val="0"/>
                </a:spcBef>
                <a:buNone/>
              </a:pPr>
              <a:r>
                <a:rPr lang="es" sz="1100">
                  <a:solidFill>
                    <a:schemeClr val="dk1"/>
                  </a:solidFill>
                </a:rPr>
                <a:t>Para las instituciones, gobiernos y emergencias, la plataforma permite enviar mensajes directos a grupos de personas con la aplicación instalada que se encuentren dentro de una zona determinada, lo que la hace extremadamente útil para casos de incendios, tumultos, aglomeraciones, indicaciones de seguridad y emergencia, etcétera etcétera.</a:t>
              </a:r>
            </a:p>
            <a:p>
              <a:pPr lvl="0" rtl="0">
                <a:lnSpc>
                  <a:spcPct val="115000"/>
                </a:lnSpc>
                <a:spcBef>
                  <a:spcPts val="0"/>
                </a:spcBef>
                <a:buNone/>
              </a:pPr>
              <a:endParaRPr>
                <a:solidFill>
                  <a:schemeClr val="dk1"/>
                </a:solidFill>
              </a:endParaRPr>
            </a:p>
            <a:p>
              <a:pPr lvl="0" rtl="0">
                <a:spcBef>
                  <a:spcPts val="0"/>
                </a:spcBef>
                <a:buNone/>
              </a:pPr>
              <a:endParaRPr>
                <a:solidFill>
                  <a:schemeClr val="dk1"/>
                </a:solidFill>
              </a:endParaRPr>
            </a:p>
            <a:p>
              <a:pPr lvl="0" rtl="0">
                <a:spcBef>
                  <a:spcPts val="0"/>
                </a:spcBef>
                <a:buNone/>
              </a:pPr>
              <a:endParaRPr/>
            </a:p>
          </p:txBody>
        </p:sp>
      </p:grpSp>
      <p:pic>
        <p:nvPicPr>
          <p:cNvPr id="129" name="Shape 129"/>
          <p:cNvPicPr preferRelativeResize="0"/>
          <p:nvPr/>
        </p:nvPicPr>
        <p:blipFill>
          <a:blip r:embed="rId4">
            <a:alphaModFix/>
          </a:blip>
          <a:stretch>
            <a:fillRect/>
          </a:stretch>
        </p:blipFill>
        <p:spPr>
          <a:xfrm>
            <a:off x="315699" y="1186374"/>
            <a:ext cx="1509300" cy="3846974"/>
          </a:xfrm>
          <a:prstGeom prst="rect">
            <a:avLst/>
          </a:prstGeom>
          <a:noFill/>
          <a:ln>
            <a:noFill/>
          </a:ln>
        </p:spPr>
      </p:pic>
      <p:pic>
        <p:nvPicPr>
          <p:cNvPr id="130" name="Shape 130"/>
          <p:cNvPicPr preferRelativeResize="0"/>
          <p:nvPr/>
        </p:nvPicPr>
        <p:blipFill>
          <a:blip r:embed="rId5">
            <a:alphaModFix/>
          </a:blip>
          <a:stretch>
            <a:fillRect/>
          </a:stretch>
        </p:blipFill>
        <p:spPr>
          <a:xfrm>
            <a:off x="1035649" y="1143824"/>
            <a:ext cx="1657100" cy="4223725"/>
          </a:xfrm>
          <a:prstGeom prst="rect">
            <a:avLst/>
          </a:prstGeom>
          <a:noFill/>
          <a:ln>
            <a:noFill/>
          </a:ln>
        </p:spPr>
      </p:pic>
      <p:pic>
        <p:nvPicPr>
          <p:cNvPr id="131" name="Shape 131"/>
          <p:cNvPicPr preferRelativeResize="0"/>
          <p:nvPr/>
        </p:nvPicPr>
        <p:blipFill>
          <a:blip r:embed="rId6">
            <a:alphaModFix/>
          </a:blip>
          <a:stretch>
            <a:fillRect/>
          </a:stretch>
        </p:blipFill>
        <p:spPr>
          <a:xfrm>
            <a:off x="1932373" y="1154499"/>
            <a:ext cx="1778900" cy="4534151"/>
          </a:xfrm>
          <a:prstGeom prst="rect">
            <a:avLst/>
          </a:prstGeom>
          <a:noFill/>
          <a:ln>
            <a:noFill/>
          </a:ln>
        </p:spPr>
      </p:pic>
      <p:pic>
        <p:nvPicPr>
          <p:cNvPr id="132" name="Shape 132"/>
          <p:cNvPicPr preferRelativeResize="0"/>
          <p:nvPr/>
        </p:nvPicPr>
        <p:blipFill>
          <a:blip r:embed="rId7">
            <a:alphaModFix/>
          </a:blip>
          <a:stretch>
            <a:fillRect/>
          </a:stretch>
        </p:blipFill>
        <p:spPr>
          <a:xfrm>
            <a:off x="2780276" y="1143823"/>
            <a:ext cx="1891525" cy="4821195"/>
          </a:xfrm>
          <a:prstGeom prst="rect">
            <a:avLst/>
          </a:prstGeom>
          <a:noFill/>
          <a:ln>
            <a:noFill/>
          </a:ln>
        </p:spPr>
      </p:pic>
      <p:pic>
        <p:nvPicPr>
          <p:cNvPr id="133" name="Shape 133"/>
          <p:cNvPicPr preferRelativeResize="0"/>
          <p:nvPr/>
        </p:nvPicPr>
        <p:blipFill>
          <a:blip r:embed="rId8">
            <a:alphaModFix/>
          </a:blip>
          <a:stretch>
            <a:fillRect/>
          </a:stretch>
        </p:blipFill>
        <p:spPr>
          <a:xfrm>
            <a:off x="3649148" y="1154498"/>
            <a:ext cx="2039474" cy="5198298"/>
          </a:xfrm>
          <a:prstGeom prst="rect">
            <a:avLst/>
          </a:prstGeom>
          <a:noFill/>
          <a:ln>
            <a:noFill/>
          </a:ln>
        </p:spPr>
      </p:pic>
      <p:pic>
        <p:nvPicPr>
          <p:cNvPr id="134" name="Shape 134"/>
          <p:cNvPicPr preferRelativeResize="0"/>
          <p:nvPr/>
        </p:nvPicPr>
        <p:blipFill>
          <a:blip r:embed="rId9">
            <a:alphaModFix/>
          </a:blip>
          <a:stretch>
            <a:fillRect/>
          </a:stretch>
        </p:blipFill>
        <p:spPr>
          <a:xfrm>
            <a:off x="7198998" y="6367475"/>
            <a:ext cx="924456" cy="348649"/>
          </a:xfrm>
          <a:prstGeom prst="rect">
            <a:avLst/>
          </a:prstGeom>
          <a:noFill/>
          <a:ln>
            <a:noFill/>
          </a:ln>
        </p:spPr>
      </p:pic>
      <p:pic>
        <p:nvPicPr>
          <p:cNvPr id="135" name="Shape 135"/>
          <p:cNvPicPr preferRelativeResize="0"/>
          <p:nvPr/>
        </p:nvPicPr>
        <p:blipFill>
          <a:blip r:embed="rId10">
            <a:alphaModFix/>
          </a:blip>
          <a:stretch>
            <a:fillRect/>
          </a:stretch>
        </p:blipFill>
        <p:spPr>
          <a:xfrm>
            <a:off x="8163421" y="6342661"/>
            <a:ext cx="808102" cy="348649"/>
          </a:xfrm>
          <a:prstGeom prst="rect">
            <a:avLst/>
          </a:prstGeom>
          <a:noFill/>
          <a:ln>
            <a:noFill/>
          </a:ln>
        </p:spPr>
      </p:pic>
      <p:cxnSp>
        <p:nvCxnSpPr>
          <p:cNvPr id="136" name="Shape 136"/>
          <p:cNvCxnSpPr/>
          <p:nvPr/>
        </p:nvCxnSpPr>
        <p:spPr>
          <a:xfrm>
            <a:off x="372600" y="852425"/>
            <a:ext cx="8291399" cy="44100"/>
          </a:xfrm>
          <a:prstGeom prst="straightConnector1">
            <a:avLst/>
          </a:prstGeom>
          <a:noFill/>
          <a:ln w="38100" cap="flat">
            <a:solidFill>
              <a:srgbClr val="0474BA"/>
            </a:solidFill>
            <a:prstDash val="solid"/>
            <a:round/>
            <a:headEnd type="none" w="lg" len="lg"/>
            <a:tailEnd type="none" w="lg" len="lg"/>
          </a:ln>
        </p:spPr>
      </p:cxnSp>
      <p:sp>
        <p:nvSpPr>
          <p:cNvPr id="137" name="Shape 137"/>
          <p:cNvSpPr txBox="1"/>
          <p:nvPr/>
        </p:nvSpPr>
        <p:spPr>
          <a:xfrm>
            <a:off x="271550" y="246275"/>
            <a:ext cx="8607300" cy="783000"/>
          </a:xfrm>
          <a:prstGeom prst="rect">
            <a:avLst/>
          </a:prstGeom>
          <a:noFill/>
          <a:ln>
            <a:noFill/>
          </a:ln>
        </p:spPr>
        <p:txBody>
          <a:bodyPr lIns="91425" tIns="91425" rIns="91425" bIns="91425" anchor="t" anchorCtr="0">
            <a:noAutofit/>
          </a:bodyPr>
          <a:lstStyle/>
          <a:p>
            <a:pPr lvl="0" rtl="0">
              <a:spcBef>
                <a:spcPts val="0"/>
              </a:spcBef>
              <a:buNone/>
            </a:pPr>
            <a:r>
              <a:rPr lang="es" sz="2600" b="1">
                <a:solidFill>
                  <a:srgbClr val="0474BA"/>
                </a:solidFill>
                <a:latin typeface="Roboto Slab"/>
                <a:ea typeface="Roboto Slab"/>
                <a:cs typeface="Roboto Slab"/>
                <a:sym typeface="Roboto Slab"/>
              </a:rPr>
              <a:t>Spark Compass: Balizas, geovallas, Plataforma y App</a:t>
            </a:r>
          </a:p>
        </p:txBody>
      </p: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Shape 142"/>
          <p:cNvPicPr preferRelativeResize="0"/>
          <p:nvPr/>
        </p:nvPicPr>
        <p:blipFill rotWithShape="1">
          <a:blip r:embed="rId3">
            <a:alphaModFix/>
          </a:blip>
          <a:srcRect l="4156"/>
          <a:stretch/>
        </p:blipFill>
        <p:spPr>
          <a:xfrm>
            <a:off x="0" y="980728"/>
            <a:ext cx="9144000" cy="5877272"/>
          </a:xfrm>
          <a:prstGeom prst="rect">
            <a:avLst/>
          </a:prstGeom>
          <a:noFill/>
          <a:ln>
            <a:noFill/>
          </a:ln>
        </p:spPr>
      </p:pic>
      <p:sp>
        <p:nvSpPr>
          <p:cNvPr id="143" name="Shape 143"/>
          <p:cNvSpPr txBox="1"/>
          <p:nvPr/>
        </p:nvSpPr>
        <p:spPr>
          <a:xfrm>
            <a:off x="322075" y="852425"/>
            <a:ext cx="3018599" cy="5835049"/>
          </a:xfrm>
          <a:prstGeom prst="rect">
            <a:avLst/>
          </a:prstGeom>
          <a:noFill/>
          <a:ln>
            <a:noFill/>
          </a:ln>
        </p:spPr>
        <p:txBody>
          <a:bodyPr lIns="91425" tIns="91425" rIns="91425" bIns="91425" anchor="t" anchorCtr="0">
            <a:noAutofit/>
          </a:bodyPr>
          <a:lstStyle/>
          <a:p>
            <a:pPr lvl="0" algn="ctr" rtl="0">
              <a:lnSpc>
                <a:spcPct val="115000"/>
              </a:lnSpc>
              <a:spcBef>
                <a:spcPts val="0"/>
              </a:spcBef>
              <a:buNone/>
            </a:pPr>
            <a:r>
              <a:rPr lang="es" sz="9600" b="1" dirty="0">
                <a:solidFill>
                  <a:schemeClr val="dk1"/>
                </a:solidFill>
                <a:latin typeface="Roboto Slab"/>
                <a:ea typeface="Roboto Slab"/>
                <a:cs typeface="Roboto Slab"/>
                <a:sym typeface="Roboto Slab"/>
              </a:rPr>
              <a:t>6 </a:t>
            </a:r>
          </a:p>
          <a:p>
            <a:pPr lvl="0" algn="ctr" rtl="0">
              <a:lnSpc>
                <a:spcPct val="115000"/>
              </a:lnSpc>
              <a:spcBef>
                <a:spcPts val="0"/>
              </a:spcBef>
              <a:buNone/>
            </a:pPr>
            <a:r>
              <a:rPr lang="es" sz="2400" b="1" dirty="0">
                <a:solidFill>
                  <a:schemeClr val="dk1"/>
                </a:solidFill>
                <a:latin typeface="Roboto Slab"/>
                <a:ea typeface="Roboto Slab"/>
                <a:cs typeface="Roboto Slab"/>
                <a:sym typeface="Roboto Slab"/>
              </a:rPr>
              <a:t>Big Data</a:t>
            </a:r>
          </a:p>
          <a:p>
            <a:pPr lvl="0" rtl="0">
              <a:spcBef>
                <a:spcPts val="0"/>
              </a:spcBef>
              <a:buNone/>
            </a:pPr>
            <a:r>
              <a:rPr lang="es" sz="1200" dirty="0"/>
              <a:t>La capacidad de recolectar y retener información de los sensores y de cualquier dispositivo conectado, permitirá el almacenamiento de una cantidad sustancial de datos, también conocidos como </a:t>
            </a:r>
            <a:r>
              <a:rPr lang="es" sz="1200" b="1" dirty="0">
                <a:solidFill>
                  <a:srgbClr val="0474BA"/>
                </a:solidFill>
              </a:rPr>
              <a:t>Big Data</a:t>
            </a:r>
            <a:r>
              <a:rPr lang="es" sz="1200" dirty="0"/>
              <a:t>. </a:t>
            </a:r>
          </a:p>
          <a:p>
            <a:pPr lvl="0" rtl="0">
              <a:spcBef>
                <a:spcPts val="0"/>
              </a:spcBef>
              <a:buNone/>
            </a:pPr>
            <a:endParaRPr sz="1200" dirty="0"/>
          </a:p>
          <a:p>
            <a:pPr lvl="0" rtl="0">
              <a:spcBef>
                <a:spcPts val="0"/>
              </a:spcBef>
              <a:buClr>
                <a:schemeClr val="dk1"/>
              </a:buClr>
              <a:buSzPct val="25000"/>
              <a:buFont typeface="Arial"/>
              <a:buNone/>
            </a:pPr>
            <a:r>
              <a:rPr lang="es" sz="1200" dirty="0"/>
              <a:t>La plataforma puede mostrar esta información casi a tiempo real, y también retener la información deseada. Ejemplos sencillos como mapas de calor para visualizar cómo los usuarios se mueven a través de zonas determinadas como Geo-Vallas o en la proximidad de balizas pueden ser mostradas a tiempo real o retenidas para futuro análisis o investigación. </a:t>
            </a:r>
          </a:p>
          <a:p>
            <a:pPr lvl="0" rtl="0">
              <a:lnSpc>
                <a:spcPct val="115000"/>
              </a:lnSpc>
              <a:spcBef>
                <a:spcPts val="0"/>
              </a:spcBef>
              <a:buNone/>
            </a:pPr>
            <a:endParaRPr sz="1100" dirty="0">
              <a:solidFill>
                <a:schemeClr val="dk1"/>
              </a:solidFill>
            </a:endParaRPr>
          </a:p>
          <a:p>
            <a:pPr lvl="0" rtl="0">
              <a:lnSpc>
                <a:spcPct val="115000"/>
              </a:lnSpc>
              <a:spcBef>
                <a:spcPts val="0"/>
              </a:spcBef>
              <a:buNone/>
            </a:pPr>
            <a:endParaRPr sz="1100" dirty="0">
              <a:solidFill>
                <a:schemeClr val="dk1"/>
              </a:solidFill>
            </a:endParaRPr>
          </a:p>
          <a:p>
            <a:pPr lvl="0" rtl="0">
              <a:lnSpc>
                <a:spcPct val="115000"/>
              </a:lnSpc>
              <a:spcBef>
                <a:spcPts val="0"/>
              </a:spcBef>
              <a:buNone/>
            </a:pPr>
            <a:endParaRPr sz="1100" dirty="0">
              <a:solidFill>
                <a:schemeClr val="dk1"/>
              </a:solidFill>
            </a:endParaRPr>
          </a:p>
          <a:p>
            <a:pPr lvl="0" rtl="0">
              <a:lnSpc>
                <a:spcPct val="115000"/>
              </a:lnSpc>
              <a:spcBef>
                <a:spcPts val="0"/>
              </a:spcBef>
              <a:buNone/>
            </a:pPr>
            <a:endParaRPr sz="1100" dirty="0">
              <a:solidFill>
                <a:schemeClr val="dk1"/>
              </a:solidFill>
            </a:endParaRPr>
          </a:p>
          <a:p>
            <a:pPr lvl="0" rtl="0">
              <a:lnSpc>
                <a:spcPct val="115000"/>
              </a:lnSpc>
              <a:spcBef>
                <a:spcPts val="0"/>
              </a:spcBef>
              <a:buNone/>
            </a:pPr>
            <a:endParaRPr sz="1100" dirty="0">
              <a:solidFill>
                <a:schemeClr val="dk1"/>
              </a:solidFill>
            </a:endParaRPr>
          </a:p>
          <a:p>
            <a:pPr lvl="0" rtl="0">
              <a:lnSpc>
                <a:spcPct val="115000"/>
              </a:lnSpc>
              <a:spcBef>
                <a:spcPts val="0"/>
              </a:spcBef>
              <a:buNone/>
            </a:pPr>
            <a:endParaRPr sz="1100" dirty="0">
              <a:solidFill>
                <a:schemeClr val="dk1"/>
              </a:solidFill>
            </a:endParaRPr>
          </a:p>
          <a:p>
            <a:pPr lvl="0" rtl="0">
              <a:lnSpc>
                <a:spcPct val="115000"/>
              </a:lnSpc>
              <a:spcBef>
                <a:spcPts val="0"/>
              </a:spcBef>
              <a:buNone/>
            </a:pPr>
            <a:endParaRPr dirty="0">
              <a:solidFill>
                <a:schemeClr val="dk1"/>
              </a:solidFill>
            </a:endParaRPr>
          </a:p>
          <a:p>
            <a:pPr lvl="0" rtl="0">
              <a:spcBef>
                <a:spcPts val="0"/>
              </a:spcBef>
              <a:buNone/>
            </a:pPr>
            <a:endParaRPr dirty="0"/>
          </a:p>
        </p:txBody>
      </p:sp>
      <p:cxnSp>
        <p:nvCxnSpPr>
          <p:cNvPr id="146" name="Shape 146"/>
          <p:cNvCxnSpPr/>
          <p:nvPr/>
        </p:nvCxnSpPr>
        <p:spPr>
          <a:xfrm>
            <a:off x="372600" y="852425"/>
            <a:ext cx="8291399" cy="11025"/>
          </a:xfrm>
          <a:prstGeom prst="straightConnector1">
            <a:avLst/>
          </a:prstGeom>
          <a:noFill/>
          <a:ln w="38100" cap="flat">
            <a:solidFill>
              <a:srgbClr val="0474BA"/>
            </a:solidFill>
            <a:prstDash val="solid"/>
            <a:round/>
            <a:headEnd type="none" w="lg" len="lg"/>
            <a:tailEnd type="none" w="lg" len="lg"/>
          </a:ln>
        </p:spPr>
      </p:cxnSp>
      <p:sp>
        <p:nvSpPr>
          <p:cNvPr id="147" name="Shape 147"/>
          <p:cNvSpPr txBox="1"/>
          <p:nvPr/>
        </p:nvSpPr>
        <p:spPr>
          <a:xfrm>
            <a:off x="271550" y="246275"/>
            <a:ext cx="8607300" cy="568500"/>
          </a:xfrm>
          <a:prstGeom prst="rect">
            <a:avLst/>
          </a:prstGeom>
          <a:noFill/>
          <a:ln>
            <a:noFill/>
          </a:ln>
        </p:spPr>
        <p:txBody>
          <a:bodyPr lIns="91425" tIns="91425" rIns="91425" bIns="91425" anchor="t" anchorCtr="0">
            <a:noAutofit/>
          </a:bodyPr>
          <a:lstStyle/>
          <a:p>
            <a:pPr lvl="0" rtl="0">
              <a:spcBef>
                <a:spcPts val="0"/>
              </a:spcBef>
              <a:buNone/>
            </a:pPr>
            <a:r>
              <a:rPr lang="es" sz="2600" b="1">
                <a:solidFill>
                  <a:srgbClr val="0474BA"/>
                </a:solidFill>
                <a:latin typeface="Roboto Slab"/>
                <a:ea typeface="Roboto Slab"/>
                <a:cs typeface="Roboto Slab"/>
                <a:sym typeface="Roboto Slab"/>
              </a:rPr>
              <a:t>Spark Compass: Balizas, geovallas, Plataforma y App</a:t>
            </a:r>
          </a:p>
        </p:txBody>
      </p:sp>
      <p:pic>
        <p:nvPicPr>
          <p:cNvPr id="10" name="Shape 241"/>
          <p:cNvPicPr preferRelativeResize="0"/>
          <p:nvPr/>
        </p:nvPicPr>
        <p:blipFill>
          <a:blip r:embed="rId4">
            <a:alphaModFix/>
          </a:blip>
          <a:stretch>
            <a:fillRect/>
          </a:stretch>
        </p:blipFill>
        <p:spPr>
          <a:xfrm>
            <a:off x="7805996" y="6236557"/>
            <a:ext cx="1072854" cy="367632"/>
          </a:xfrm>
          <a:prstGeom prst="rect">
            <a:avLst/>
          </a:prstGeom>
          <a:noFill/>
          <a:ln>
            <a:noFill/>
          </a:ln>
        </p:spPr>
      </p:pic>
      <p:pic>
        <p:nvPicPr>
          <p:cNvPr id="11" name="Picture 2" descr="D:\Dropbox\Total Communicator\Design Assets\sparkcompasslogo whit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7010" y="6236557"/>
            <a:ext cx="1543549" cy="3858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Shape 152"/>
          <p:cNvPicPr preferRelativeResize="0"/>
          <p:nvPr/>
        </p:nvPicPr>
        <p:blipFill rotWithShape="1">
          <a:blip r:embed="rId3">
            <a:alphaModFix amt="37000"/>
          </a:blip>
          <a:srcRect r="16659"/>
          <a:stretch/>
        </p:blipFill>
        <p:spPr>
          <a:xfrm>
            <a:off x="0" y="0"/>
            <a:ext cx="9144000" cy="6858000"/>
          </a:xfrm>
          <a:prstGeom prst="rect">
            <a:avLst/>
          </a:prstGeom>
          <a:noFill/>
          <a:ln>
            <a:noFill/>
          </a:ln>
        </p:spPr>
      </p:pic>
      <p:sp>
        <p:nvSpPr>
          <p:cNvPr id="153" name="Shape 153"/>
          <p:cNvSpPr txBox="1"/>
          <p:nvPr/>
        </p:nvSpPr>
        <p:spPr>
          <a:xfrm>
            <a:off x="5004049" y="1307175"/>
            <a:ext cx="3817976" cy="5462399"/>
          </a:xfrm>
          <a:prstGeom prst="rect">
            <a:avLst/>
          </a:prstGeom>
          <a:noFill/>
          <a:ln>
            <a:noFill/>
          </a:ln>
        </p:spPr>
        <p:txBody>
          <a:bodyPr lIns="91425" tIns="91425" rIns="91425" bIns="91425" anchor="t" anchorCtr="0">
            <a:noAutofit/>
          </a:bodyPr>
          <a:lstStyle/>
          <a:p>
            <a:pPr lvl="0" algn="ctr" rtl="0">
              <a:lnSpc>
                <a:spcPct val="115000"/>
              </a:lnSpc>
              <a:spcBef>
                <a:spcPts val="800"/>
              </a:spcBef>
              <a:buNone/>
            </a:pPr>
            <a:r>
              <a:rPr lang="es" sz="1800" b="1" dirty="0">
                <a:latin typeface="Roboto Slab"/>
                <a:ea typeface="Roboto Slab"/>
                <a:cs typeface="Roboto Slab"/>
                <a:sym typeface="Roboto Slab"/>
              </a:rPr>
              <a:t>Seguridad de las Balizas</a:t>
            </a:r>
          </a:p>
          <a:p>
            <a:pPr lvl="0" rtl="0">
              <a:lnSpc>
                <a:spcPct val="115000"/>
              </a:lnSpc>
              <a:spcBef>
                <a:spcPts val="0"/>
              </a:spcBef>
              <a:buNone/>
            </a:pPr>
            <a:endParaRPr sz="1100" dirty="0">
              <a:solidFill>
                <a:schemeClr val="dk1"/>
              </a:solidFill>
            </a:endParaRPr>
          </a:p>
          <a:p>
            <a:pPr lvl="0" rtl="0">
              <a:lnSpc>
                <a:spcPct val="115000"/>
              </a:lnSpc>
              <a:spcBef>
                <a:spcPts val="0"/>
              </a:spcBef>
              <a:buNone/>
            </a:pPr>
            <a:r>
              <a:rPr lang="es" sz="1100" b="1" dirty="0" smtClean="0">
                <a:solidFill>
                  <a:schemeClr val="dk1"/>
                </a:solidFill>
                <a:latin typeface="Roboto Slab" pitchFamily="2" charset="0"/>
                <a:ea typeface="Roboto Slab" pitchFamily="2" charset="0"/>
              </a:rPr>
              <a:t>¿Qué </a:t>
            </a:r>
            <a:r>
              <a:rPr lang="es" sz="1100" b="1" dirty="0">
                <a:solidFill>
                  <a:schemeClr val="dk1"/>
                </a:solidFill>
                <a:latin typeface="Roboto Slab" pitchFamily="2" charset="0"/>
                <a:ea typeface="Roboto Slab" pitchFamily="2" charset="0"/>
              </a:rPr>
              <a:t>debemos saber sobre las ibeacon?</a:t>
            </a:r>
          </a:p>
          <a:p>
            <a:pPr lvl="0" rtl="0">
              <a:lnSpc>
                <a:spcPct val="115000"/>
              </a:lnSpc>
              <a:spcBef>
                <a:spcPts val="0"/>
              </a:spcBef>
              <a:buNone/>
            </a:pPr>
            <a:endParaRPr lang="es" sz="1100" dirty="0" smtClean="0">
              <a:solidFill>
                <a:schemeClr val="dk1"/>
              </a:solidFill>
            </a:endParaRPr>
          </a:p>
          <a:p>
            <a:pPr lvl="0" rtl="0">
              <a:lnSpc>
                <a:spcPct val="115000"/>
              </a:lnSpc>
              <a:spcBef>
                <a:spcPts val="0"/>
              </a:spcBef>
              <a:buNone/>
            </a:pPr>
            <a:r>
              <a:rPr lang="es" sz="1100" dirty="0" smtClean="0">
                <a:solidFill>
                  <a:schemeClr val="dk1"/>
                </a:solidFill>
              </a:rPr>
              <a:t>1</a:t>
            </a:r>
            <a:r>
              <a:rPr lang="es" sz="1100" dirty="0">
                <a:solidFill>
                  <a:schemeClr val="dk1"/>
                </a:solidFill>
              </a:rPr>
              <a:t>.- </a:t>
            </a:r>
            <a:r>
              <a:rPr lang="es" sz="1100" b="1" dirty="0">
                <a:solidFill>
                  <a:schemeClr val="dk1"/>
                </a:solidFill>
              </a:rPr>
              <a:t>No almacenan </a:t>
            </a:r>
            <a:r>
              <a:rPr lang="es" sz="1100" dirty="0">
                <a:solidFill>
                  <a:schemeClr val="dk1"/>
                </a:solidFill>
              </a:rPr>
              <a:t>ningún tipo de </a:t>
            </a:r>
            <a:r>
              <a:rPr lang="es" sz="1100" dirty="0" smtClean="0">
                <a:solidFill>
                  <a:schemeClr val="dk1"/>
                </a:solidFill>
              </a:rPr>
              <a:t>información, son dispositivos pasivos.</a:t>
            </a:r>
            <a:endParaRPr lang="es" sz="1100" dirty="0">
              <a:solidFill>
                <a:schemeClr val="dk1"/>
              </a:solidFill>
            </a:endParaRPr>
          </a:p>
          <a:p>
            <a:pPr lvl="0" rtl="0">
              <a:lnSpc>
                <a:spcPct val="115000"/>
              </a:lnSpc>
              <a:spcBef>
                <a:spcPts val="0"/>
              </a:spcBef>
              <a:buNone/>
            </a:pPr>
            <a:r>
              <a:rPr lang="es" sz="1100" dirty="0">
                <a:solidFill>
                  <a:schemeClr val="dk1"/>
                </a:solidFill>
              </a:rPr>
              <a:t>2.- </a:t>
            </a:r>
            <a:r>
              <a:rPr lang="es" sz="1100" b="1" dirty="0">
                <a:solidFill>
                  <a:schemeClr val="dk1"/>
                </a:solidFill>
              </a:rPr>
              <a:t>No transmiten </a:t>
            </a:r>
            <a:r>
              <a:rPr lang="es" sz="1100" dirty="0">
                <a:solidFill>
                  <a:schemeClr val="dk1"/>
                </a:solidFill>
              </a:rPr>
              <a:t>información, funcionan como un faro, que </a:t>
            </a:r>
            <a:r>
              <a:rPr lang="es" sz="1100" dirty="0" smtClean="0">
                <a:solidFill>
                  <a:schemeClr val="dk1"/>
                </a:solidFill>
              </a:rPr>
              <a:t>dice a la app: </a:t>
            </a:r>
            <a:r>
              <a:rPr lang="es" sz="1100" dirty="0">
                <a:solidFill>
                  <a:schemeClr val="dk1"/>
                </a:solidFill>
              </a:rPr>
              <a:t>“estoy aquí”.</a:t>
            </a:r>
          </a:p>
          <a:p>
            <a:pPr lvl="0" rtl="0">
              <a:lnSpc>
                <a:spcPct val="115000"/>
              </a:lnSpc>
              <a:spcBef>
                <a:spcPts val="0"/>
              </a:spcBef>
              <a:buNone/>
            </a:pPr>
            <a:r>
              <a:rPr lang="es" sz="1100" dirty="0">
                <a:solidFill>
                  <a:schemeClr val="dk1"/>
                </a:solidFill>
              </a:rPr>
              <a:t>3.- Para </a:t>
            </a:r>
            <a:r>
              <a:rPr lang="es" sz="1100" dirty="0" smtClean="0">
                <a:solidFill>
                  <a:schemeClr val="dk1"/>
                </a:solidFill>
              </a:rPr>
              <a:t>que nuestro smartphone pueda comunicarse </a:t>
            </a:r>
            <a:r>
              <a:rPr lang="es" sz="1100" dirty="0">
                <a:solidFill>
                  <a:schemeClr val="dk1"/>
                </a:solidFill>
              </a:rPr>
              <a:t>con ellas, nosotros </a:t>
            </a:r>
            <a:r>
              <a:rPr lang="es" sz="1100" b="1" dirty="0">
                <a:solidFill>
                  <a:schemeClr val="dk1"/>
                </a:solidFill>
              </a:rPr>
              <a:t>hemos de </a:t>
            </a:r>
            <a:r>
              <a:rPr lang="es" sz="1100" b="1" dirty="0" smtClean="0">
                <a:solidFill>
                  <a:schemeClr val="dk1"/>
                </a:solidFill>
              </a:rPr>
              <a:t>aceptar </a:t>
            </a:r>
            <a:r>
              <a:rPr lang="es" sz="1100" dirty="0" smtClean="0">
                <a:solidFill>
                  <a:schemeClr val="dk1"/>
                </a:solidFill>
              </a:rPr>
              <a:t>ciertos </a:t>
            </a:r>
            <a:r>
              <a:rPr lang="es" sz="1100" dirty="0">
                <a:solidFill>
                  <a:schemeClr val="dk1"/>
                </a:solidFill>
              </a:rPr>
              <a:t>filtros:</a:t>
            </a:r>
          </a:p>
          <a:p>
            <a:pPr marL="914400" lvl="0" indent="-298450" rtl="0">
              <a:lnSpc>
                <a:spcPct val="115000"/>
              </a:lnSpc>
              <a:spcBef>
                <a:spcPts val="0"/>
              </a:spcBef>
              <a:buClr>
                <a:schemeClr val="dk1"/>
              </a:buClr>
              <a:buSzPct val="100000"/>
              <a:buFont typeface="Arial"/>
              <a:buAutoNum type="arabicPeriod"/>
            </a:pPr>
            <a:r>
              <a:rPr lang="es" sz="1100" b="1" dirty="0">
                <a:solidFill>
                  <a:schemeClr val="dk1"/>
                </a:solidFill>
              </a:rPr>
              <a:t>Instalar </a:t>
            </a:r>
            <a:r>
              <a:rPr lang="es" sz="1100" dirty="0" smtClean="0">
                <a:solidFill>
                  <a:schemeClr val="dk1"/>
                </a:solidFill>
              </a:rPr>
              <a:t>la </a:t>
            </a:r>
            <a:r>
              <a:rPr lang="es" sz="1100" dirty="0">
                <a:solidFill>
                  <a:schemeClr val="dk1"/>
                </a:solidFill>
              </a:rPr>
              <a:t>aplicación </a:t>
            </a:r>
            <a:r>
              <a:rPr lang="es-ES_tradnl" sz="1100" dirty="0" smtClean="0">
                <a:solidFill>
                  <a:schemeClr val="dk1"/>
                </a:solidFill>
              </a:rPr>
              <a:t>de una empresa, institución o lugar que utilice esta tecnología.</a:t>
            </a:r>
            <a:endParaRPr lang="es" sz="1100" dirty="0">
              <a:solidFill>
                <a:schemeClr val="dk1"/>
              </a:solidFill>
            </a:endParaRPr>
          </a:p>
          <a:p>
            <a:pPr marL="914400" lvl="0" indent="-298450" rtl="0">
              <a:lnSpc>
                <a:spcPct val="115000"/>
              </a:lnSpc>
              <a:spcBef>
                <a:spcPts val="0"/>
              </a:spcBef>
              <a:buClr>
                <a:schemeClr val="dk1"/>
              </a:buClr>
              <a:buSzPct val="100000"/>
              <a:buFont typeface="Arial"/>
              <a:buAutoNum type="arabicPeriod"/>
            </a:pPr>
            <a:r>
              <a:rPr lang="es" sz="1100" b="1" dirty="0">
                <a:solidFill>
                  <a:schemeClr val="dk1"/>
                </a:solidFill>
              </a:rPr>
              <a:t>Activar</a:t>
            </a:r>
            <a:r>
              <a:rPr lang="es" sz="1100" dirty="0">
                <a:solidFill>
                  <a:schemeClr val="dk1"/>
                </a:solidFill>
              </a:rPr>
              <a:t> la localización del </a:t>
            </a:r>
            <a:r>
              <a:rPr lang="es" sz="1100" dirty="0" smtClean="0">
                <a:solidFill>
                  <a:schemeClr val="dk1"/>
                </a:solidFill>
              </a:rPr>
              <a:t>dispositivo.</a:t>
            </a:r>
            <a:endParaRPr lang="es" sz="1100" dirty="0">
              <a:solidFill>
                <a:schemeClr val="dk1"/>
              </a:solidFill>
            </a:endParaRPr>
          </a:p>
          <a:p>
            <a:pPr marL="914400" lvl="0" indent="-298450" rtl="0">
              <a:lnSpc>
                <a:spcPct val="115000"/>
              </a:lnSpc>
              <a:spcBef>
                <a:spcPts val="0"/>
              </a:spcBef>
              <a:buClr>
                <a:schemeClr val="dk1"/>
              </a:buClr>
              <a:buSzPct val="100000"/>
              <a:buFont typeface="Arial"/>
              <a:buAutoNum type="arabicPeriod"/>
            </a:pPr>
            <a:r>
              <a:rPr lang="es" sz="1100" b="1" dirty="0">
                <a:solidFill>
                  <a:schemeClr val="dk1"/>
                </a:solidFill>
              </a:rPr>
              <a:t>Aceptar </a:t>
            </a:r>
            <a:r>
              <a:rPr lang="es" sz="1100" dirty="0">
                <a:solidFill>
                  <a:schemeClr val="dk1"/>
                </a:solidFill>
              </a:rPr>
              <a:t>el acuerdo de uso.</a:t>
            </a:r>
          </a:p>
          <a:p>
            <a:pPr marL="914400" lvl="0" indent="-298450" rtl="0">
              <a:lnSpc>
                <a:spcPct val="115000"/>
              </a:lnSpc>
              <a:spcBef>
                <a:spcPts val="0"/>
              </a:spcBef>
              <a:buClr>
                <a:schemeClr val="dk1"/>
              </a:buClr>
              <a:buSzPct val="100000"/>
              <a:buFont typeface="Arial"/>
              <a:buAutoNum type="arabicPeriod"/>
            </a:pPr>
            <a:r>
              <a:rPr lang="es" sz="1100" b="1" dirty="0">
                <a:solidFill>
                  <a:schemeClr val="dk1"/>
                </a:solidFill>
              </a:rPr>
              <a:t>Aceptar</a:t>
            </a:r>
            <a:r>
              <a:rPr lang="es" sz="1100" dirty="0">
                <a:solidFill>
                  <a:schemeClr val="dk1"/>
                </a:solidFill>
              </a:rPr>
              <a:t> las opciones de privacidad y utilización de datos personales.</a:t>
            </a:r>
          </a:p>
          <a:p>
            <a:pPr lvl="0" rtl="0">
              <a:lnSpc>
                <a:spcPct val="115000"/>
              </a:lnSpc>
              <a:spcBef>
                <a:spcPts val="0"/>
              </a:spcBef>
              <a:buNone/>
            </a:pPr>
            <a:endParaRPr sz="1100" dirty="0">
              <a:solidFill>
                <a:schemeClr val="dk1"/>
              </a:solidFill>
            </a:endParaRPr>
          </a:p>
          <a:p>
            <a:pPr lvl="0" rtl="0">
              <a:lnSpc>
                <a:spcPct val="115000"/>
              </a:lnSpc>
              <a:spcBef>
                <a:spcPts val="0"/>
              </a:spcBef>
              <a:buNone/>
            </a:pPr>
            <a:r>
              <a:rPr lang="es" sz="1100" dirty="0">
                <a:solidFill>
                  <a:schemeClr val="dk1"/>
                </a:solidFill>
              </a:rPr>
              <a:t>Es decir, que si nosotros no queremos no recibiremos ni enviaremos dato </a:t>
            </a:r>
            <a:r>
              <a:rPr lang="es" sz="1100" dirty="0" smtClean="0">
                <a:solidFill>
                  <a:schemeClr val="dk1"/>
                </a:solidFill>
              </a:rPr>
              <a:t>alguno en nuestro móvil</a:t>
            </a:r>
            <a:r>
              <a:rPr lang="es" sz="1100" dirty="0" smtClean="0">
                <a:solidFill>
                  <a:schemeClr val="dk1"/>
                </a:solidFill>
              </a:rPr>
              <a:t>.</a:t>
            </a:r>
          </a:p>
          <a:p>
            <a:pPr lvl="0" rtl="0">
              <a:lnSpc>
                <a:spcPct val="115000"/>
              </a:lnSpc>
              <a:spcBef>
                <a:spcPts val="0"/>
              </a:spcBef>
              <a:buNone/>
            </a:pPr>
            <a:r>
              <a:rPr lang="es" sz="1100" dirty="0" smtClean="0">
                <a:solidFill>
                  <a:schemeClr val="dk1"/>
                </a:solidFill>
              </a:rPr>
              <a:t>Actualmente </a:t>
            </a:r>
            <a:endParaRPr sz="1100" dirty="0">
              <a:solidFill>
                <a:schemeClr val="dk1"/>
              </a:solidFill>
            </a:endParaRPr>
          </a:p>
          <a:p>
            <a:pPr lvl="0" rtl="0">
              <a:lnSpc>
                <a:spcPct val="115000"/>
              </a:lnSpc>
              <a:spcBef>
                <a:spcPts val="0"/>
              </a:spcBef>
              <a:buNone/>
            </a:pPr>
            <a:endParaRPr sz="1100" dirty="0">
              <a:solidFill>
                <a:schemeClr val="dk1"/>
              </a:solidFill>
            </a:endParaRPr>
          </a:p>
          <a:p>
            <a:pPr lvl="0" rtl="0">
              <a:lnSpc>
                <a:spcPct val="115000"/>
              </a:lnSpc>
              <a:spcBef>
                <a:spcPts val="0"/>
              </a:spcBef>
              <a:buNone/>
            </a:pPr>
            <a:endParaRPr sz="1100" dirty="0">
              <a:solidFill>
                <a:schemeClr val="dk1"/>
              </a:solidFill>
            </a:endParaRPr>
          </a:p>
          <a:p>
            <a:pPr lvl="0" rtl="0">
              <a:lnSpc>
                <a:spcPct val="115000"/>
              </a:lnSpc>
              <a:spcBef>
                <a:spcPts val="0"/>
              </a:spcBef>
              <a:buNone/>
            </a:pPr>
            <a:endParaRPr sz="1100" dirty="0">
              <a:solidFill>
                <a:schemeClr val="dk1"/>
              </a:solidFill>
            </a:endParaRPr>
          </a:p>
          <a:p>
            <a:pPr lvl="0" rtl="0">
              <a:lnSpc>
                <a:spcPct val="115000"/>
              </a:lnSpc>
              <a:spcBef>
                <a:spcPts val="0"/>
              </a:spcBef>
              <a:buNone/>
            </a:pPr>
            <a:endParaRPr dirty="0">
              <a:solidFill>
                <a:schemeClr val="dk1"/>
              </a:solidFill>
            </a:endParaRPr>
          </a:p>
          <a:p>
            <a:pPr lvl="0" rtl="0">
              <a:spcBef>
                <a:spcPts val="0"/>
              </a:spcBef>
              <a:buNone/>
            </a:pPr>
            <a:endParaRPr dirty="0"/>
          </a:p>
        </p:txBody>
      </p:sp>
      <p:pic>
        <p:nvPicPr>
          <p:cNvPr id="154" name="Shape 154"/>
          <p:cNvPicPr preferRelativeResize="0"/>
          <p:nvPr/>
        </p:nvPicPr>
        <p:blipFill rotWithShape="1">
          <a:blip r:embed="rId4">
            <a:alphaModFix/>
          </a:blip>
          <a:srcRect/>
          <a:stretch/>
        </p:blipFill>
        <p:spPr>
          <a:xfrm>
            <a:off x="-48974" y="2513325"/>
            <a:ext cx="5481600" cy="4018200"/>
          </a:xfrm>
          <a:prstGeom prst="rect">
            <a:avLst/>
          </a:prstGeom>
          <a:noFill/>
          <a:ln>
            <a:noFill/>
          </a:ln>
        </p:spPr>
      </p:pic>
      <p:pic>
        <p:nvPicPr>
          <p:cNvPr id="155" name="Shape 155"/>
          <p:cNvPicPr preferRelativeResize="0"/>
          <p:nvPr/>
        </p:nvPicPr>
        <p:blipFill>
          <a:blip r:embed="rId5">
            <a:alphaModFix/>
          </a:blip>
          <a:stretch>
            <a:fillRect/>
          </a:stretch>
        </p:blipFill>
        <p:spPr>
          <a:xfrm>
            <a:off x="7198998" y="6367475"/>
            <a:ext cx="924456" cy="348649"/>
          </a:xfrm>
          <a:prstGeom prst="rect">
            <a:avLst/>
          </a:prstGeom>
          <a:noFill/>
          <a:ln>
            <a:noFill/>
          </a:ln>
        </p:spPr>
      </p:pic>
      <p:pic>
        <p:nvPicPr>
          <p:cNvPr id="156" name="Shape 156"/>
          <p:cNvPicPr preferRelativeResize="0"/>
          <p:nvPr/>
        </p:nvPicPr>
        <p:blipFill>
          <a:blip r:embed="rId6">
            <a:alphaModFix/>
          </a:blip>
          <a:stretch>
            <a:fillRect/>
          </a:stretch>
        </p:blipFill>
        <p:spPr>
          <a:xfrm>
            <a:off x="8163421" y="6367473"/>
            <a:ext cx="808102" cy="348649"/>
          </a:xfrm>
          <a:prstGeom prst="rect">
            <a:avLst/>
          </a:prstGeom>
          <a:noFill/>
          <a:ln>
            <a:noFill/>
          </a:ln>
        </p:spPr>
      </p:pic>
      <p:pic>
        <p:nvPicPr>
          <p:cNvPr id="157" name="Shape 157"/>
          <p:cNvPicPr preferRelativeResize="0"/>
          <p:nvPr/>
        </p:nvPicPr>
        <p:blipFill>
          <a:blip r:embed="rId7">
            <a:alphaModFix/>
          </a:blip>
          <a:stretch>
            <a:fillRect/>
          </a:stretch>
        </p:blipFill>
        <p:spPr>
          <a:xfrm>
            <a:off x="1472625" y="1307175"/>
            <a:ext cx="2438400" cy="2438400"/>
          </a:xfrm>
          <a:prstGeom prst="rect">
            <a:avLst/>
          </a:prstGeom>
          <a:noFill/>
          <a:ln>
            <a:noFill/>
          </a:ln>
        </p:spPr>
      </p:pic>
      <p:sp>
        <p:nvSpPr>
          <p:cNvPr id="158" name="Shape 158"/>
          <p:cNvSpPr txBox="1"/>
          <p:nvPr/>
        </p:nvSpPr>
        <p:spPr>
          <a:xfrm>
            <a:off x="271550" y="246275"/>
            <a:ext cx="8607300" cy="783000"/>
          </a:xfrm>
          <a:prstGeom prst="rect">
            <a:avLst/>
          </a:prstGeom>
          <a:noFill/>
          <a:ln>
            <a:noFill/>
          </a:ln>
        </p:spPr>
        <p:txBody>
          <a:bodyPr lIns="91425" tIns="91425" rIns="91425" bIns="91425" anchor="t" anchorCtr="0">
            <a:noAutofit/>
          </a:bodyPr>
          <a:lstStyle/>
          <a:p>
            <a:pPr lvl="0" rtl="0">
              <a:spcBef>
                <a:spcPts val="0"/>
              </a:spcBef>
              <a:buNone/>
            </a:pPr>
            <a:r>
              <a:rPr lang="es" sz="2600" b="1">
                <a:solidFill>
                  <a:srgbClr val="0474BA"/>
                </a:solidFill>
                <a:latin typeface="Roboto Slab"/>
                <a:ea typeface="Roboto Slab"/>
                <a:cs typeface="Roboto Slab"/>
                <a:sym typeface="Roboto Slab"/>
              </a:rPr>
              <a:t>Lo Primero, la Seguridad</a:t>
            </a:r>
          </a:p>
        </p:txBody>
      </p:sp>
      <p:cxnSp>
        <p:nvCxnSpPr>
          <p:cNvPr id="159" name="Shape 159"/>
          <p:cNvCxnSpPr/>
          <p:nvPr/>
        </p:nvCxnSpPr>
        <p:spPr>
          <a:xfrm>
            <a:off x="372600" y="852425"/>
            <a:ext cx="3858300" cy="0"/>
          </a:xfrm>
          <a:prstGeom prst="straightConnector1">
            <a:avLst/>
          </a:prstGeom>
          <a:noFill/>
          <a:ln w="38100" cap="flat">
            <a:solidFill>
              <a:srgbClr val="0474BA"/>
            </a:solidFill>
            <a:prstDash val="solid"/>
            <a:round/>
            <a:headEnd type="none" w="lg" len="lg"/>
            <a:tailEnd type="none" w="lg" len="lg"/>
          </a:ln>
        </p:spPr>
      </p:cxn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Shape 164"/>
          <p:cNvPicPr preferRelativeResize="0"/>
          <p:nvPr/>
        </p:nvPicPr>
        <p:blipFill rotWithShape="1">
          <a:blip r:embed="rId3">
            <a:alphaModFix amt="37000"/>
          </a:blip>
          <a:srcRect r="16659"/>
          <a:stretch/>
        </p:blipFill>
        <p:spPr>
          <a:xfrm>
            <a:off x="0" y="0"/>
            <a:ext cx="9144000" cy="6858000"/>
          </a:xfrm>
          <a:prstGeom prst="rect">
            <a:avLst/>
          </a:prstGeom>
          <a:noFill/>
          <a:ln>
            <a:noFill/>
          </a:ln>
        </p:spPr>
      </p:pic>
      <p:sp>
        <p:nvSpPr>
          <p:cNvPr id="165" name="Shape 165"/>
          <p:cNvSpPr txBox="1"/>
          <p:nvPr/>
        </p:nvSpPr>
        <p:spPr>
          <a:xfrm>
            <a:off x="683569" y="1307175"/>
            <a:ext cx="2736303" cy="5462399"/>
          </a:xfrm>
          <a:prstGeom prst="rect">
            <a:avLst/>
          </a:prstGeom>
          <a:noFill/>
          <a:ln>
            <a:noFill/>
          </a:ln>
        </p:spPr>
        <p:txBody>
          <a:bodyPr lIns="91425" tIns="91425" rIns="91425" bIns="91425" anchor="t" anchorCtr="0">
            <a:noAutofit/>
          </a:bodyPr>
          <a:lstStyle/>
          <a:p>
            <a:pPr lvl="0" algn="ctr" rtl="0">
              <a:lnSpc>
                <a:spcPct val="115000"/>
              </a:lnSpc>
              <a:spcBef>
                <a:spcPts val="800"/>
              </a:spcBef>
              <a:buNone/>
            </a:pPr>
            <a:r>
              <a:rPr lang="es" sz="1800" b="1" dirty="0">
                <a:latin typeface="Roboto Slab"/>
                <a:ea typeface="Roboto Slab"/>
                <a:cs typeface="Roboto Slab"/>
                <a:sym typeface="Roboto Slab"/>
              </a:rPr>
              <a:t>Seguridad de las Apps</a:t>
            </a:r>
          </a:p>
          <a:p>
            <a:pPr lvl="0" rtl="0">
              <a:lnSpc>
                <a:spcPct val="115000"/>
              </a:lnSpc>
              <a:spcBef>
                <a:spcPts val="0"/>
              </a:spcBef>
              <a:buNone/>
            </a:pPr>
            <a:endParaRPr sz="1100" dirty="0">
              <a:solidFill>
                <a:schemeClr val="dk1"/>
              </a:solidFill>
            </a:endParaRPr>
          </a:p>
          <a:p>
            <a:pPr lvl="0" rtl="0">
              <a:lnSpc>
                <a:spcPct val="115000"/>
              </a:lnSpc>
              <a:spcBef>
                <a:spcPts val="0"/>
              </a:spcBef>
              <a:buNone/>
            </a:pPr>
            <a:r>
              <a:rPr lang="es" sz="1100" dirty="0">
                <a:solidFill>
                  <a:schemeClr val="dk1"/>
                </a:solidFill>
              </a:rPr>
              <a:t>Las Aplicaciones de Spark Compass disponen de sistemas de seguridad adicionales, como la transmisión de datos encriptados desde el dispositivo a la nube, además, una de las grandes diferencias es que Spark Compass utiliza un código rotativo que impide totalmente la utilización de sus balizas por otras aplicaciones. El sistema dispone de muchos otros sistemas de seguridad a nivel de aplicación y plataforma.</a:t>
            </a:r>
          </a:p>
          <a:p>
            <a:pPr lvl="0" rtl="0">
              <a:lnSpc>
                <a:spcPct val="115000"/>
              </a:lnSpc>
              <a:spcBef>
                <a:spcPts val="0"/>
              </a:spcBef>
              <a:buNone/>
            </a:pPr>
            <a:endParaRPr sz="1100" dirty="0">
              <a:solidFill>
                <a:schemeClr val="dk1"/>
              </a:solidFill>
            </a:endParaRPr>
          </a:p>
          <a:p>
            <a:pPr lvl="0" rtl="0">
              <a:lnSpc>
                <a:spcPct val="115000"/>
              </a:lnSpc>
              <a:spcBef>
                <a:spcPts val="0"/>
              </a:spcBef>
              <a:buNone/>
            </a:pPr>
            <a:endParaRPr sz="1100" dirty="0">
              <a:solidFill>
                <a:schemeClr val="dk1"/>
              </a:solidFill>
            </a:endParaRPr>
          </a:p>
          <a:p>
            <a:pPr lvl="0" rtl="0">
              <a:lnSpc>
                <a:spcPct val="115000"/>
              </a:lnSpc>
              <a:spcBef>
                <a:spcPts val="0"/>
              </a:spcBef>
              <a:buNone/>
            </a:pPr>
            <a:endParaRPr sz="1100" dirty="0">
              <a:solidFill>
                <a:schemeClr val="dk1"/>
              </a:solidFill>
            </a:endParaRPr>
          </a:p>
          <a:p>
            <a:pPr lvl="0" rtl="0">
              <a:lnSpc>
                <a:spcPct val="115000"/>
              </a:lnSpc>
              <a:spcBef>
                <a:spcPts val="0"/>
              </a:spcBef>
              <a:buNone/>
            </a:pPr>
            <a:endParaRPr sz="1100" dirty="0">
              <a:solidFill>
                <a:schemeClr val="dk1"/>
              </a:solidFill>
            </a:endParaRPr>
          </a:p>
          <a:p>
            <a:pPr lvl="0" rtl="0">
              <a:lnSpc>
                <a:spcPct val="115000"/>
              </a:lnSpc>
              <a:spcBef>
                <a:spcPts val="0"/>
              </a:spcBef>
              <a:buNone/>
            </a:pPr>
            <a:endParaRPr sz="1100" dirty="0">
              <a:solidFill>
                <a:schemeClr val="dk1"/>
              </a:solidFill>
            </a:endParaRPr>
          </a:p>
          <a:p>
            <a:pPr lvl="0" rtl="0">
              <a:lnSpc>
                <a:spcPct val="115000"/>
              </a:lnSpc>
              <a:spcBef>
                <a:spcPts val="0"/>
              </a:spcBef>
              <a:buNone/>
            </a:pPr>
            <a:endParaRPr dirty="0">
              <a:solidFill>
                <a:schemeClr val="dk1"/>
              </a:solidFill>
            </a:endParaRPr>
          </a:p>
          <a:p>
            <a:pPr lvl="0" rtl="0">
              <a:spcBef>
                <a:spcPts val="0"/>
              </a:spcBef>
              <a:buNone/>
            </a:pPr>
            <a:endParaRPr dirty="0"/>
          </a:p>
        </p:txBody>
      </p:sp>
      <p:pic>
        <p:nvPicPr>
          <p:cNvPr id="166" name="Shape 166"/>
          <p:cNvPicPr preferRelativeResize="0"/>
          <p:nvPr/>
        </p:nvPicPr>
        <p:blipFill>
          <a:blip r:embed="rId4">
            <a:alphaModFix/>
          </a:blip>
          <a:stretch>
            <a:fillRect/>
          </a:stretch>
        </p:blipFill>
        <p:spPr>
          <a:xfrm rot="5124001">
            <a:off x="3779198" y="2126671"/>
            <a:ext cx="5179403" cy="2770955"/>
          </a:xfrm>
          <a:prstGeom prst="rect">
            <a:avLst/>
          </a:prstGeom>
          <a:noFill/>
          <a:ln>
            <a:noFill/>
          </a:ln>
        </p:spPr>
      </p:pic>
      <p:pic>
        <p:nvPicPr>
          <p:cNvPr id="167" name="Shape 167"/>
          <p:cNvPicPr preferRelativeResize="0"/>
          <p:nvPr/>
        </p:nvPicPr>
        <p:blipFill>
          <a:blip r:embed="rId5">
            <a:alphaModFix/>
          </a:blip>
          <a:stretch>
            <a:fillRect/>
          </a:stretch>
        </p:blipFill>
        <p:spPr>
          <a:xfrm>
            <a:off x="7198998" y="6367475"/>
            <a:ext cx="924456" cy="348649"/>
          </a:xfrm>
          <a:prstGeom prst="rect">
            <a:avLst/>
          </a:prstGeom>
          <a:noFill/>
          <a:ln>
            <a:noFill/>
          </a:ln>
        </p:spPr>
      </p:pic>
      <p:pic>
        <p:nvPicPr>
          <p:cNvPr id="168" name="Shape 168"/>
          <p:cNvPicPr preferRelativeResize="0"/>
          <p:nvPr/>
        </p:nvPicPr>
        <p:blipFill>
          <a:blip r:embed="rId6">
            <a:alphaModFix/>
          </a:blip>
          <a:stretch>
            <a:fillRect/>
          </a:stretch>
        </p:blipFill>
        <p:spPr>
          <a:xfrm>
            <a:off x="8163421" y="6367473"/>
            <a:ext cx="808102" cy="348649"/>
          </a:xfrm>
          <a:prstGeom prst="rect">
            <a:avLst/>
          </a:prstGeom>
          <a:noFill/>
          <a:ln>
            <a:noFill/>
          </a:ln>
        </p:spPr>
      </p:pic>
      <p:sp>
        <p:nvSpPr>
          <p:cNvPr id="169" name="Shape 169"/>
          <p:cNvSpPr txBox="1"/>
          <p:nvPr/>
        </p:nvSpPr>
        <p:spPr>
          <a:xfrm>
            <a:off x="271550" y="246275"/>
            <a:ext cx="8607300" cy="783000"/>
          </a:xfrm>
          <a:prstGeom prst="rect">
            <a:avLst/>
          </a:prstGeom>
          <a:noFill/>
          <a:ln>
            <a:noFill/>
          </a:ln>
        </p:spPr>
        <p:txBody>
          <a:bodyPr lIns="91425" tIns="91425" rIns="91425" bIns="91425" anchor="t" anchorCtr="0">
            <a:noAutofit/>
          </a:bodyPr>
          <a:lstStyle/>
          <a:p>
            <a:pPr lvl="0" rtl="0">
              <a:spcBef>
                <a:spcPts val="0"/>
              </a:spcBef>
              <a:buNone/>
            </a:pPr>
            <a:r>
              <a:rPr lang="es" sz="2600" b="1">
                <a:solidFill>
                  <a:srgbClr val="0474BA"/>
                </a:solidFill>
                <a:latin typeface="Roboto Slab"/>
                <a:ea typeface="Roboto Slab"/>
                <a:cs typeface="Roboto Slab"/>
                <a:sym typeface="Roboto Slab"/>
              </a:rPr>
              <a:t>Lo Primero, la Seguridad</a:t>
            </a:r>
          </a:p>
        </p:txBody>
      </p:sp>
      <p:cxnSp>
        <p:nvCxnSpPr>
          <p:cNvPr id="170" name="Shape 170"/>
          <p:cNvCxnSpPr/>
          <p:nvPr/>
        </p:nvCxnSpPr>
        <p:spPr>
          <a:xfrm>
            <a:off x="372600" y="852425"/>
            <a:ext cx="3877500" cy="0"/>
          </a:xfrm>
          <a:prstGeom prst="straightConnector1">
            <a:avLst/>
          </a:prstGeom>
          <a:noFill/>
          <a:ln w="38100" cap="flat">
            <a:solidFill>
              <a:srgbClr val="0474BA"/>
            </a:solidFill>
            <a:prstDash val="solid"/>
            <a:round/>
            <a:headEnd type="none" w="lg" len="lg"/>
            <a:tailEnd type="none" w="lg" len="lg"/>
          </a:ln>
        </p:spPr>
      </p:cxn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Shape 175"/>
          <p:cNvPicPr preferRelativeResize="0"/>
          <p:nvPr/>
        </p:nvPicPr>
        <p:blipFill rotWithShape="1">
          <a:blip r:embed="rId3">
            <a:alphaModFix amt="37000"/>
          </a:blip>
          <a:srcRect r="16659"/>
          <a:stretch/>
        </p:blipFill>
        <p:spPr>
          <a:xfrm>
            <a:off x="0" y="0"/>
            <a:ext cx="9144000" cy="6858000"/>
          </a:xfrm>
          <a:prstGeom prst="rect">
            <a:avLst/>
          </a:prstGeom>
          <a:noFill/>
          <a:ln>
            <a:noFill/>
          </a:ln>
        </p:spPr>
      </p:pic>
      <p:sp>
        <p:nvSpPr>
          <p:cNvPr id="176" name="Shape 176"/>
          <p:cNvSpPr txBox="1"/>
          <p:nvPr/>
        </p:nvSpPr>
        <p:spPr>
          <a:xfrm>
            <a:off x="5432625" y="1307175"/>
            <a:ext cx="3389399" cy="5462399"/>
          </a:xfrm>
          <a:prstGeom prst="rect">
            <a:avLst/>
          </a:prstGeom>
          <a:noFill/>
          <a:ln>
            <a:noFill/>
          </a:ln>
        </p:spPr>
        <p:txBody>
          <a:bodyPr lIns="91425" tIns="91425" rIns="91425" bIns="91425" anchor="t" anchorCtr="0">
            <a:noAutofit/>
          </a:bodyPr>
          <a:lstStyle/>
          <a:p>
            <a:pPr lvl="0" algn="ctr" rtl="0">
              <a:lnSpc>
                <a:spcPct val="115000"/>
              </a:lnSpc>
              <a:spcBef>
                <a:spcPts val="800"/>
              </a:spcBef>
              <a:buNone/>
            </a:pPr>
            <a:r>
              <a:rPr lang="es" sz="1800" b="1" dirty="0">
                <a:latin typeface="Roboto Slab"/>
                <a:ea typeface="Roboto Slab"/>
                <a:cs typeface="Roboto Slab"/>
                <a:sym typeface="Roboto Slab"/>
              </a:rPr>
              <a:t>Seguridad de la Plataforma</a:t>
            </a:r>
          </a:p>
          <a:p>
            <a:pPr lvl="0" rtl="0">
              <a:lnSpc>
                <a:spcPct val="115000"/>
              </a:lnSpc>
              <a:spcBef>
                <a:spcPts val="0"/>
              </a:spcBef>
              <a:buNone/>
            </a:pPr>
            <a:endParaRPr sz="1100" dirty="0">
              <a:solidFill>
                <a:schemeClr val="dk1"/>
              </a:solidFill>
            </a:endParaRPr>
          </a:p>
          <a:p>
            <a:pPr lvl="0" rtl="0">
              <a:lnSpc>
                <a:spcPct val="115000"/>
              </a:lnSpc>
              <a:spcBef>
                <a:spcPts val="0"/>
              </a:spcBef>
              <a:buNone/>
            </a:pPr>
            <a:r>
              <a:rPr lang="es" sz="1100" dirty="0">
                <a:solidFill>
                  <a:schemeClr val="dk1"/>
                </a:solidFill>
              </a:rPr>
              <a:t>En estos momentos usamos los centros de datos de AWS, que como sabéis almacenan tanto las centrales de compra de </a:t>
            </a:r>
            <a:r>
              <a:rPr lang="es" sz="1100" b="1" dirty="0">
                <a:solidFill>
                  <a:schemeClr val="dk1"/>
                </a:solidFill>
              </a:rPr>
              <a:t>Amazon</a:t>
            </a:r>
            <a:r>
              <a:rPr lang="es" sz="1100" dirty="0">
                <a:solidFill>
                  <a:schemeClr val="dk1"/>
                </a:solidFill>
              </a:rPr>
              <a:t> como las de </a:t>
            </a:r>
            <a:r>
              <a:rPr lang="es" sz="1100" b="1" dirty="0">
                <a:solidFill>
                  <a:schemeClr val="dk1"/>
                </a:solidFill>
              </a:rPr>
              <a:t>Ebay</a:t>
            </a:r>
            <a:r>
              <a:rPr lang="es" sz="1100" dirty="0">
                <a:solidFill>
                  <a:schemeClr val="dk1"/>
                </a:solidFill>
              </a:rPr>
              <a:t>, es decir, dos de la tiendas on line con mayor tráfico de datos personales y transacciones económicas del mundo. Además tienen excelentes sistemas de proceso, almacenamiento y análisis de datos o Big Data</a:t>
            </a:r>
          </a:p>
          <a:p>
            <a:pPr lvl="0" rtl="0">
              <a:lnSpc>
                <a:spcPct val="115000"/>
              </a:lnSpc>
              <a:spcBef>
                <a:spcPts val="0"/>
              </a:spcBef>
              <a:buNone/>
            </a:pPr>
            <a:endParaRPr sz="1100" dirty="0">
              <a:solidFill>
                <a:schemeClr val="dk1"/>
              </a:solidFill>
            </a:endParaRPr>
          </a:p>
          <a:p>
            <a:pPr lvl="0" algn="ctr" rtl="0">
              <a:lnSpc>
                <a:spcPct val="115000"/>
              </a:lnSpc>
              <a:spcBef>
                <a:spcPts val="800"/>
              </a:spcBef>
              <a:buNone/>
            </a:pPr>
            <a:r>
              <a:rPr lang="es" sz="1800" b="1" dirty="0">
                <a:latin typeface="Roboto Slab"/>
                <a:ea typeface="Roboto Slab"/>
                <a:cs typeface="Roboto Slab"/>
                <a:sym typeface="Roboto Slab"/>
              </a:rPr>
              <a:t>Seguridad de los Datos</a:t>
            </a:r>
          </a:p>
          <a:p>
            <a:pPr lvl="0" rtl="0">
              <a:lnSpc>
                <a:spcPct val="115000"/>
              </a:lnSpc>
              <a:spcBef>
                <a:spcPts val="0"/>
              </a:spcBef>
              <a:buNone/>
            </a:pPr>
            <a:endParaRPr sz="1100" dirty="0">
              <a:solidFill>
                <a:schemeClr val="dk1"/>
              </a:solidFill>
            </a:endParaRPr>
          </a:p>
          <a:p>
            <a:pPr lvl="0" rtl="0">
              <a:lnSpc>
                <a:spcPct val="115000"/>
              </a:lnSpc>
              <a:spcBef>
                <a:spcPts val="0"/>
              </a:spcBef>
              <a:buNone/>
            </a:pPr>
            <a:r>
              <a:rPr lang="es" sz="1100" dirty="0">
                <a:solidFill>
                  <a:schemeClr val="dk1"/>
                </a:solidFill>
              </a:rPr>
              <a:t>La plataforma se comunica con la app a través de una codificación de alta seguridad, por lo que interceptar esas comunicaciones, y a la vez desencriptar el código rotativo </a:t>
            </a:r>
            <a:r>
              <a:rPr lang="es" sz="1100" dirty="0" smtClean="0">
                <a:solidFill>
                  <a:schemeClr val="dk1"/>
                </a:solidFill>
              </a:rPr>
              <a:t>asignado a </a:t>
            </a:r>
            <a:r>
              <a:rPr lang="es" sz="1100" dirty="0">
                <a:solidFill>
                  <a:schemeClr val="dk1"/>
                </a:solidFill>
              </a:rPr>
              <a:t>cada baliza es una tarea prácticamente imposible.</a:t>
            </a:r>
          </a:p>
          <a:p>
            <a:pPr lvl="0" rtl="0">
              <a:lnSpc>
                <a:spcPct val="115000"/>
              </a:lnSpc>
              <a:spcBef>
                <a:spcPts val="0"/>
              </a:spcBef>
              <a:buNone/>
            </a:pPr>
            <a:endParaRPr sz="1100" dirty="0">
              <a:solidFill>
                <a:schemeClr val="dk1"/>
              </a:solidFill>
            </a:endParaRPr>
          </a:p>
          <a:p>
            <a:pPr lvl="0" rtl="0">
              <a:lnSpc>
                <a:spcPct val="115000"/>
              </a:lnSpc>
              <a:spcBef>
                <a:spcPts val="0"/>
              </a:spcBef>
              <a:buNone/>
            </a:pPr>
            <a:endParaRPr sz="1100" dirty="0">
              <a:solidFill>
                <a:schemeClr val="dk1"/>
              </a:solidFill>
            </a:endParaRPr>
          </a:p>
          <a:p>
            <a:pPr lvl="0" rtl="0">
              <a:lnSpc>
                <a:spcPct val="115000"/>
              </a:lnSpc>
              <a:spcBef>
                <a:spcPts val="0"/>
              </a:spcBef>
              <a:buNone/>
            </a:pPr>
            <a:endParaRPr sz="1100" dirty="0">
              <a:solidFill>
                <a:schemeClr val="dk1"/>
              </a:solidFill>
            </a:endParaRPr>
          </a:p>
          <a:p>
            <a:pPr lvl="0" rtl="0">
              <a:lnSpc>
                <a:spcPct val="115000"/>
              </a:lnSpc>
              <a:spcBef>
                <a:spcPts val="0"/>
              </a:spcBef>
              <a:buNone/>
            </a:pPr>
            <a:endParaRPr sz="1100" dirty="0">
              <a:solidFill>
                <a:schemeClr val="dk1"/>
              </a:solidFill>
            </a:endParaRPr>
          </a:p>
          <a:p>
            <a:pPr lvl="0" rtl="0">
              <a:lnSpc>
                <a:spcPct val="115000"/>
              </a:lnSpc>
              <a:spcBef>
                <a:spcPts val="0"/>
              </a:spcBef>
              <a:buNone/>
            </a:pPr>
            <a:endParaRPr sz="1100" dirty="0">
              <a:solidFill>
                <a:schemeClr val="dk1"/>
              </a:solidFill>
            </a:endParaRPr>
          </a:p>
          <a:p>
            <a:pPr lvl="0" rtl="0">
              <a:lnSpc>
                <a:spcPct val="115000"/>
              </a:lnSpc>
              <a:spcBef>
                <a:spcPts val="0"/>
              </a:spcBef>
              <a:buNone/>
            </a:pPr>
            <a:endParaRPr dirty="0">
              <a:solidFill>
                <a:schemeClr val="dk1"/>
              </a:solidFill>
            </a:endParaRPr>
          </a:p>
          <a:p>
            <a:pPr lvl="0" rtl="0">
              <a:spcBef>
                <a:spcPts val="0"/>
              </a:spcBef>
              <a:buNone/>
            </a:pPr>
            <a:endParaRPr dirty="0"/>
          </a:p>
        </p:txBody>
      </p:sp>
      <p:pic>
        <p:nvPicPr>
          <p:cNvPr id="177" name="Shape 177"/>
          <p:cNvPicPr preferRelativeResize="0"/>
          <p:nvPr/>
        </p:nvPicPr>
        <p:blipFill>
          <a:blip r:embed="rId4">
            <a:alphaModFix/>
          </a:blip>
          <a:stretch>
            <a:fillRect/>
          </a:stretch>
        </p:blipFill>
        <p:spPr>
          <a:xfrm>
            <a:off x="7198998" y="6367475"/>
            <a:ext cx="924456" cy="348649"/>
          </a:xfrm>
          <a:prstGeom prst="rect">
            <a:avLst/>
          </a:prstGeom>
          <a:noFill/>
          <a:ln>
            <a:noFill/>
          </a:ln>
        </p:spPr>
      </p:pic>
      <p:pic>
        <p:nvPicPr>
          <p:cNvPr id="178" name="Shape 178"/>
          <p:cNvPicPr preferRelativeResize="0"/>
          <p:nvPr/>
        </p:nvPicPr>
        <p:blipFill>
          <a:blip r:embed="rId5">
            <a:alphaModFix/>
          </a:blip>
          <a:stretch>
            <a:fillRect/>
          </a:stretch>
        </p:blipFill>
        <p:spPr>
          <a:xfrm>
            <a:off x="8163421" y="6367473"/>
            <a:ext cx="808102" cy="348649"/>
          </a:xfrm>
          <a:prstGeom prst="rect">
            <a:avLst/>
          </a:prstGeom>
          <a:noFill/>
          <a:ln>
            <a:noFill/>
          </a:ln>
        </p:spPr>
      </p:pic>
      <p:pic>
        <p:nvPicPr>
          <p:cNvPr id="179" name="Shape 179"/>
          <p:cNvPicPr preferRelativeResize="0"/>
          <p:nvPr/>
        </p:nvPicPr>
        <p:blipFill>
          <a:blip r:embed="rId6">
            <a:alphaModFix/>
          </a:blip>
          <a:stretch>
            <a:fillRect/>
          </a:stretch>
        </p:blipFill>
        <p:spPr>
          <a:xfrm>
            <a:off x="443274" y="1634900"/>
            <a:ext cx="4543674" cy="3044500"/>
          </a:xfrm>
          <a:prstGeom prst="rect">
            <a:avLst/>
          </a:prstGeom>
          <a:noFill/>
          <a:ln>
            <a:noFill/>
          </a:ln>
        </p:spPr>
      </p:pic>
      <p:sp>
        <p:nvSpPr>
          <p:cNvPr id="180" name="Shape 180"/>
          <p:cNvSpPr txBox="1"/>
          <p:nvPr/>
        </p:nvSpPr>
        <p:spPr>
          <a:xfrm>
            <a:off x="271550" y="246275"/>
            <a:ext cx="8607300" cy="783000"/>
          </a:xfrm>
          <a:prstGeom prst="rect">
            <a:avLst/>
          </a:prstGeom>
          <a:noFill/>
          <a:ln>
            <a:noFill/>
          </a:ln>
        </p:spPr>
        <p:txBody>
          <a:bodyPr lIns="91425" tIns="91425" rIns="91425" bIns="91425" anchor="t" anchorCtr="0">
            <a:noAutofit/>
          </a:bodyPr>
          <a:lstStyle/>
          <a:p>
            <a:pPr lvl="0" rtl="0">
              <a:spcBef>
                <a:spcPts val="0"/>
              </a:spcBef>
              <a:buNone/>
            </a:pPr>
            <a:r>
              <a:rPr lang="es" sz="2600" b="1">
                <a:solidFill>
                  <a:srgbClr val="0474BA"/>
                </a:solidFill>
                <a:latin typeface="Roboto Slab"/>
                <a:ea typeface="Roboto Slab"/>
                <a:cs typeface="Roboto Slab"/>
                <a:sym typeface="Roboto Slab"/>
              </a:rPr>
              <a:t>Lo Primero, la Seguridad</a:t>
            </a:r>
          </a:p>
        </p:txBody>
      </p:sp>
      <p:cxnSp>
        <p:nvCxnSpPr>
          <p:cNvPr id="181" name="Shape 181"/>
          <p:cNvCxnSpPr/>
          <p:nvPr/>
        </p:nvCxnSpPr>
        <p:spPr>
          <a:xfrm>
            <a:off x="372600" y="852425"/>
            <a:ext cx="3883800" cy="0"/>
          </a:xfrm>
          <a:prstGeom prst="straightConnector1">
            <a:avLst/>
          </a:prstGeom>
          <a:noFill/>
          <a:ln w="38100" cap="flat">
            <a:solidFill>
              <a:srgbClr val="0474BA"/>
            </a:solidFill>
            <a:prstDash val="solid"/>
            <a:round/>
            <a:headEnd type="none" w="lg" len="lg"/>
            <a:tailEnd type="none" w="lg" len="lg"/>
          </a:ln>
        </p:spPr>
      </p:cxn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Shape 186"/>
          <p:cNvPicPr preferRelativeResize="0"/>
          <p:nvPr/>
        </p:nvPicPr>
        <p:blipFill rotWithShape="1">
          <a:blip r:embed="rId3">
            <a:alphaModFix amt="37000"/>
          </a:blip>
          <a:srcRect r="16659"/>
          <a:stretch/>
        </p:blipFill>
        <p:spPr>
          <a:xfrm>
            <a:off x="0" y="0"/>
            <a:ext cx="9144000" cy="6858000"/>
          </a:xfrm>
          <a:prstGeom prst="rect">
            <a:avLst/>
          </a:prstGeom>
          <a:noFill/>
          <a:ln>
            <a:noFill/>
          </a:ln>
        </p:spPr>
      </p:pic>
      <p:pic>
        <p:nvPicPr>
          <p:cNvPr id="187" name="Shape 187"/>
          <p:cNvPicPr preferRelativeResize="0"/>
          <p:nvPr/>
        </p:nvPicPr>
        <p:blipFill>
          <a:blip r:embed="rId4">
            <a:alphaModFix/>
          </a:blip>
          <a:stretch>
            <a:fillRect/>
          </a:stretch>
        </p:blipFill>
        <p:spPr>
          <a:xfrm>
            <a:off x="7198998" y="6367475"/>
            <a:ext cx="924456" cy="348649"/>
          </a:xfrm>
          <a:prstGeom prst="rect">
            <a:avLst/>
          </a:prstGeom>
          <a:noFill/>
          <a:ln>
            <a:noFill/>
          </a:ln>
        </p:spPr>
      </p:pic>
      <p:pic>
        <p:nvPicPr>
          <p:cNvPr id="188" name="Shape 188"/>
          <p:cNvPicPr preferRelativeResize="0"/>
          <p:nvPr/>
        </p:nvPicPr>
        <p:blipFill>
          <a:blip r:embed="rId5">
            <a:alphaModFix/>
          </a:blip>
          <a:stretch>
            <a:fillRect/>
          </a:stretch>
        </p:blipFill>
        <p:spPr>
          <a:xfrm>
            <a:off x="8163421" y="6367473"/>
            <a:ext cx="808102" cy="348649"/>
          </a:xfrm>
          <a:prstGeom prst="rect">
            <a:avLst/>
          </a:prstGeom>
          <a:noFill/>
          <a:ln>
            <a:noFill/>
          </a:ln>
        </p:spPr>
      </p:pic>
      <p:sp>
        <p:nvSpPr>
          <p:cNvPr id="189" name="Shape 189"/>
          <p:cNvSpPr txBox="1"/>
          <p:nvPr/>
        </p:nvSpPr>
        <p:spPr>
          <a:xfrm>
            <a:off x="271550" y="246275"/>
            <a:ext cx="8607300" cy="783000"/>
          </a:xfrm>
          <a:prstGeom prst="rect">
            <a:avLst/>
          </a:prstGeom>
          <a:noFill/>
          <a:ln>
            <a:noFill/>
          </a:ln>
        </p:spPr>
        <p:txBody>
          <a:bodyPr lIns="91425" tIns="91425" rIns="91425" bIns="91425" anchor="t" anchorCtr="0">
            <a:noAutofit/>
          </a:bodyPr>
          <a:lstStyle/>
          <a:p>
            <a:pPr lvl="0" rtl="0">
              <a:spcBef>
                <a:spcPts val="0"/>
              </a:spcBef>
              <a:buNone/>
            </a:pPr>
            <a:r>
              <a:rPr lang="es" sz="2600" b="1">
                <a:solidFill>
                  <a:srgbClr val="0474BA"/>
                </a:solidFill>
                <a:latin typeface="Roboto Slab"/>
                <a:ea typeface="Roboto Slab"/>
                <a:cs typeface="Roboto Slab"/>
                <a:sym typeface="Roboto Slab"/>
              </a:rPr>
              <a:t>Campos de Aplicación de Spark Compass</a:t>
            </a:r>
          </a:p>
        </p:txBody>
      </p:sp>
      <p:cxnSp>
        <p:nvCxnSpPr>
          <p:cNvPr id="190" name="Shape 190"/>
          <p:cNvCxnSpPr/>
          <p:nvPr/>
        </p:nvCxnSpPr>
        <p:spPr>
          <a:xfrm>
            <a:off x="372600" y="852425"/>
            <a:ext cx="8291399" cy="44100"/>
          </a:xfrm>
          <a:prstGeom prst="straightConnector1">
            <a:avLst/>
          </a:prstGeom>
          <a:noFill/>
          <a:ln w="38100" cap="flat">
            <a:solidFill>
              <a:srgbClr val="0474BA"/>
            </a:solidFill>
            <a:prstDash val="solid"/>
            <a:round/>
            <a:headEnd type="none" w="lg" len="lg"/>
            <a:tailEnd type="none" w="lg" len="lg"/>
          </a:ln>
        </p:spPr>
      </p:cxnSp>
      <p:pic>
        <p:nvPicPr>
          <p:cNvPr id="191" name="Shape 191"/>
          <p:cNvPicPr preferRelativeResize="0"/>
          <p:nvPr/>
        </p:nvPicPr>
        <p:blipFill rotWithShape="1">
          <a:blip r:embed="rId6">
            <a:alphaModFix/>
          </a:blip>
          <a:srcRect/>
          <a:stretch/>
        </p:blipFill>
        <p:spPr>
          <a:xfrm>
            <a:off x="1945000" y="2295874"/>
            <a:ext cx="1357499" cy="951899"/>
          </a:xfrm>
          <a:prstGeom prst="rect">
            <a:avLst/>
          </a:prstGeom>
          <a:noFill/>
          <a:ln>
            <a:noFill/>
          </a:ln>
        </p:spPr>
      </p:pic>
      <p:pic>
        <p:nvPicPr>
          <p:cNvPr id="192" name="Shape 192"/>
          <p:cNvPicPr preferRelativeResize="0"/>
          <p:nvPr/>
        </p:nvPicPr>
        <p:blipFill rotWithShape="1">
          <a:blip r:embed="rId7">
            <a:alphaModFix/>
          </a:blip>
          <a:srcRect/>
          <a:stretch/>
        </p:blipFill>
        <p:spPr>
          <a:xfrm>
            <a:off x="502596" y="2816929"/>
            <a:ext cx="1062600" cy="1534500"/>
          </a:xfrm>
          <a:prstGeom prst="rect">
            <a:avLst/>
          </a:prstGeom>
          <a:noFill/>
          <a:ln>
            <a:noFill/>
          </a:ln>
        </p:spPr>
      </p:pic>
      <p:pic>
        <p:nvPicPr>
          <p:cNvPr id="193" name="Shape 193"/>
          <p:cNvPicPr preferRelativeResize="0"/>
          <p:nvPr/>
        </p:nvPicPr>
        <p:blipFill rotWithShape="1">
          <a:blip r:embed="rId8">
            <a:alphaModFix/>
          </a:blip>
          <a:srcRect/>
          <a:stretch/>
        </p:blipFill>
        <p:spPr>
          <a:xfrm>
            <a:off x="271552" y="1029262"/>
            <a:ext cx="1768199" cy="1298100"/>
          </a:xfrm>
          <a:prstGeom prst="rect">
            <a:avLst/>
          </a:prstGeom>
          <a:noFill/>
          <a:ln>
            <a:noFill/>
          </a:ln>
        </p:spPr>
      </p:pic>
      <p:pic>
        <p:nvPicPr>
          <p:cNvPr id="194" name="Shape 194"/>
          <p:cNvPicPr preferRelativeResize="0"/>
          <p:nvPr/>
        </p:nvPicPr>
        <p:blipFill rotWithShape="1">
          <a:blip r:embed="rId9">
            <a:alphaModFix/>
          </a:blip>
          <a:srcRect/>
          <a:stretch/>
        </p:blipFill>
        <p:spPr>
          <a:xfrm>
            <a:off x="1998775" y="3815791"/>
            <a:ext cx="1189800" cy="1165199"/>
          </a:xfrm>
          <a:prstGeom prst="rect">
            <a:avLst/>
          </a:prstGeom>
          <a:noFill/>
          <a:ln>
            <a:noFill/>
          </a:ln>
        </p:spPr>
      </p:pic>
      <p:pic>
        <p:nvPicPr>
          <p:cNvPr id="195" name="Shape 195"/>
          <p:cNvPicPr preferRelativeResize="0"/>
          <p:nvPr/>
        </p:nvPicPr>
        <p:blipFill rotWithShape="1">
          <a:blip r:embed="rId10">
            <a:alphaModFix/>
          </a:blip>
          <a:srcRect/>
          <a:stretch/>
        </p:blipFill>
        <p:spPr>
          <a:xfrm>
            <a:off x="2138075" y="5592500"/>
            <a:ext cx="1236600" cy="1062000"/>
          </a:xfrm>
          <a:prstGeom prst="rect">
            <a:avLst/>
          </a:prstGeom>
          <a:noFill/>
          <a:ln>
            <a:noFill/>
          </a:ln>
        </p:spPr>
      </p:pic>
      <p:pic>
        <p:nvPicPr>
          <p:cNvPr id="196" name="Shape 196"/>
          <p:cNvPicPr preferRelativeResize="0"/>
          <p:nvPr/>
        </p:nvPicPr>
        <p:blipFill rotWithShape="1">
          <a:blip r:embed="rId11">
            <a:alphaModFix/>
          </a:blip>
          <a:srcRect/>
          <a:stretch/>
        </p:blipFill>
        <p:spPr>
          <a:xfrm>
            <a:off x="442193" y="4797575"/>
            <a:ext cx="1189800" cy="1255500"/>
          </a:xfrm>
          <a:prstGeom prst="rect">
            <a:avLst/>
          </a:prstGeom>
          <a:noFill/>
          <a:ln>
            <a:noFill/>
          </a:ln>
        </p:spPr>
      </p:pic>
      <p:sp>
        <p:nvSpPr>
          <p:cNvPr id="197" name="Shape 197"/>
          <p:cNvSpPr txBox="1"/>
          <p:nvPr/>
        </p:nvSpPr>
        <p:spPr>
          <a:xfrm>
            <a:off x="3555350" y="1218250"/>
            <a:ext cx="5323500" cy="4612800"/>
          </a:xfrm>
          <a:prstGeom prst="rect">
            <a:avLst/>
          </a:prstGeom>
          <a:noFill/>
          <a:ln>
            <a:noFill/>
          </a:ln>
        </p:spPr>
        <p:txBody>
          <a:bodyPr lIns="91425" tIns="91425" rIns="91425" bIns="91425" anchor="t" anchorCtr="0">
            <a:noAutofit/>
          </a:bodyPr>
          <a:lstStyle/>
          <a:p>
            <a:pPr lvl="0" rtl="0">
              <a:lnSpc>
                <a:spcPct val="115000"/>
              </a:lnSpc>
              <a:spcBef>
                <a:spcPts val="0"/>
              </a:spcBef>
              <a:buNone/>
            </a:pPr>
            <a:r>
              <a:rPr lang="es" sz="1800" b="1" dirty="0">
                <a:solidFill>
                  <a:schemeClr val="dk1"/>
                </a:solidFill>
                <a:latin typeface="Roboto Slab"/>
                <a:ea typeface="Roboto Slab"/>
                <a:cs typeface="Roboto Slab"/>
                <a:sym typeface="Roboto Slab"/>
              </a:rPr>
              <a:t>Comercio y Pimes</a:t>
            </a:r>
          </a:p>
          <a:p>
            <a:pPr marL="457200" lvl="0" indent="0" rtl="0">
              <a:lnSpc>
                <a:spcPct val="115000"/>
              </a:lnSpc>
              <a:spcBef>
                <a:spcPts val="0"/>
              </a:spcBef>
              <a:buNone/>
            </a:pPr>
            <a:r>
              <a:rPr lang="es" sz="1100" dirty="0">
                <a:solidFill>
                  <a:schemeClr val="dk1"/>
                </a:solidFill>
              </a:rPr>
              <a:t>Tiendas, restaurantes, Centros comerciales, con ofertas, cupones, experiencias de Realidad Aumentada, Ofertas y descuentos personalizados, Cupones, Experiencias personalizadas, anuncios dinámicos, menús interactivos, Pago móvil hiper-seguro, estudios de mercado, fidelización.</a:t>
            </a:r>
          </a:p>
          <a:p>
            <a:pPr marL="457200" lvl="0" indent="0" rtl="0">
              <a:lnSpc>
                <a:spcPct val="115000"/>
              </a:lnSpc>
              <a:spcBef>
                <a:spcPts val="0"/>
              </a:spcBef>
              <a:buNone/>
            </a:pPr>
            <a:endParaRPr sz="1100" dirty="0">
              <a:solidFill>
                <a:schemeClr val="dk1"/>
              </a:solidFill>
            </a:endParaRPr>
          </a:p>
          <a:p>
            <a:pPr lvl="0" rtl="0">
              <a:lnSpc>
                <a:spcPct val="115000"/>
              </a:lnSpc>
              <a:spcBef>
                <a:spcPts val="0"/>
              </a:spcBef>
              <a:buNone/>
            </a:pPr>
            <a:r>
              <a:rPr lang="es" sz="1800" b="1" dirty="0">
                <a:solidFill>
                  <a:schemeClr val="dk1"/>
                </a:solidFill>
                <a:latin typeface="Roboto Slab"/>
                <a:ea typeface="Roboto Slab"/>
                <a:cs typeface="Roboto Slab"/>
                <a:sym typeface="Roboto Slab"/>
              </a:rPr>
              <a:t>Marketing: </a:t>
            </a:r>
          </a:p>
          <a:p>
            <a:pPr marL="457200" indent="0" rtl="0">
              <a:lnSpc>
                <a:spcPct val="115000"/>
              </a:lnSpc>
              <a:spcBef>
                <a:spcPts val="0"/>
              </a:spcBef>
              <a:buNone/>
            </a:pPr>
            <a:r>
              <a:rPr lang="es" sz="1100" dirty="0">
                <a:solidFill>
                  <a:schemeClr val="dk1"/>
                </a:solidFill>
              </a:rPr>
              <a:t>Ofertas dirigidas a segmentos concretos, Gamificación con Realidad Aumentada, Cartelería, Pantallas y Canales de Televisión Interactivos</a:t>
            </a:r>
          </a:p>
          <a:p>
            <a:pPr marL="457200" lvl="0" indent="0" rtl="0">
              <a:lnSpc>
                <a:spcPct val="115000"/>
              </a:lnSpc>
              <a:spcBef>
                <a:spcPts val="0"/>
              </a:spcBef>
              <a:buNone/>
            </a:pPr>
            <a:endParaRPr sz="1100" dirty="0">
              <a:solidFill>
                <a:schemeClr val="dk1"/>
              </a:solidFill>
            </a:endParaRPr>
          </a:p>
          <a:p>
            <a:pPr lvl="0" rtl="0">
              <a:lnSpc>
                <a:spcPct val="115000"/>
              </a:lnSpc>
              <a:spcBef>
                <a:spcPts val="0"/>
              </a:spcBef>
              <a:buNone/>
            </a:pPr>
            <a:r>
              <a:rPr lang="es" sz="1800" b="1" dirty="0">
                <a:solidFill>
                  <a:schemeClr val="dk1"/>
                </a:solidFill>
                <a:latin typeface="Roboto Slab"/>
                <a:ea typeface="Roboto Slab"/>
                <a:cs typeface="Roboto Slab"/>
                <a:sym typeface="Roboto Slab"/>
              </a:rPr>
              <a:t>Smart Cities y e-governance:</a:t>
            </a:r>
          </a:p>
          <a:p>
            <a:pPr marL="457200" indent="0" rtl="0">
              <a:lnSpc>
                <a:spcPct val="115000"/>
              </a:lnSpc>
              <a:spcBef>
                <a:spcPts val="0"/>
              </a:spcBef>
              <a:buNone/>
            </a:pPr>
            <a:r>
              <a:rPr lang="es" sz="1100" dirty="0">
                <a:solidFill>
                  <a:schemeClr val="dk1"/>
                </a:solidFill>
              </a:rPr>
              <a:t>Encuestas, Participación ciudadana, transporte, emergencias, consultas, estudios, educación, divulgación, Data Mining, Open Data, Big Data, sostenibilidad, Transporte, logística, gestión ambiental, ahorro energético, prevención de catástrofes, gestión de recursos, Mantenimiento, IoT, Conexión de dispositivos, activadores, sistemas de acción reacción, data mining</a:t>
            </a:r>
          </a:p>
          <a:p>
            <a:pPr marL="457200" lvl="0" indent="0" rtl="0">
              <a:lnSpc>
                <a:spcPct val="115000"/>
              </a:lnSpc>
              <a:spcBef>
                <a:spcPts val="0"/>
              </a:spcBef>
              <a:buNone/>
            </a:pPr>
            <a:endParaRPr sz="1100" dirty="0">
              <a:solidFill>
                <a:schemeClr val="dk1"/>
              </a:solidFill>
            </a:endParaRPr>
          </a:p>
          <a:p>
            <a:pPr marL="0" marR="0" lvl="0" indent="0" algn="l" rtl="0">
              <a:lnSpc>
                <a:spcPct val="115000"/>
              </a:lnSpc>
              <a:spcBef>
                <a:spcPts val="0"/>
              </a:spcBef>
              <a:spcAft>
                <a:spcPts val="0"/>
              </a:spcAft>
              <a:buNone/>
            </a:pPr>
            <a:r>
              <a:rPr lang="es" sz="1800" b="1" dirty="0">
                <a:solidFill>
                  <a:schemeClr val="dk1"/>
                </a:solidFill>
                <a:latin typeface="Roboto Slab"/>
                <a:ea typeface="Roboto Slab"/>
                <a:cs typeface="Roboto Slab"/>
                <a:sym typeface="Roboto Slab"/>
              </a:rPr>
              <a:t>Turismo y  Smart Destinations: </a:t>
            </a:r>
          </a:p>
          <a:p>
            <a:pPr marL="457200" lvl="0" indent="0" rtl="0">
              <a:lnSpc>
                <a:spcPct val="115000"/>
              </a:lnSpc>
              <a:spcBef>
                <a:spcPts val="0"/>
              </a:spcBef>
              <a:buNone/>
            </a:pPr>
            <a:r>
              <a:rPr lang="es" sz="1100" dirty="0">
                <a:solidFill>
                  <a:schemeClr val="dk1"/>
                </a:solidFill>
              </a:rPr>
              <a:t>Hoteles inteligentes, Checkin automático, Protección infantil, Fidelización del cliente, encuestas de satisfacción, seguimiento de tendencias, interacciones sociales.</a:t>
            </a:r>
          </a:p>
          <a:p>
            <a:pPr lvl="0" rtl="0">
              <a:lnSpc>
                <a:spcPct val="115000"/>
              </a:lnSpc>
              <a:spcBef>
                <a:spcPts val="0"/>
              </a:spcBef>
              <a:buNone/>
            </a:pPr>
            <a:endParaRPr sz="1100" dirty="0">
              <a:solidFill>
                <a:schemeClr val="dk1"/>
              </a:solidFill>
            </a:endParaRPr>
          </a:p>
          <a:p>
            <a:pPr lvl="0" rtl="0">
              <a:lnSpc>
                <a:spcPct val="115000"/>
              </a:lnSpc>
              <a:spcBef>
                <a:spcPts val="0"/>
              </a:spcBef>
              <a:buNone/>
            </a:pPr>
            <a:endParaRPr sz="1100" dirty="0">
              <a:solidFill>
                <a:schemeClr val="dk1"/>
              </a:solidFill>
            </a:endParaRPr>
          </a:p>
          <a:p>
            <a:pPr lvl="0" rtl="0">
              <a:lnSpc>
                <a:spcPct val="115000"/>
              </a:lnSpc>
              <a:spcBef>
                <a:spcPts val="0"/>
              </a:spcBef>
              <a:buNone/>
            </a:pPr>
            <a:endParaRPr sz="1100" dirty="0">
              <a:solidFill>
                <a:schemeClr val="dk1"/>
              </a:solidFill>
            </a:endParaRPr>
          </a:p>
          <a:p>
            <a:pPr lvl="0" rtl="0">
              <a:lnSpc>
                <a:spcPct val="115000"/>
              </a:lnSpc>
              <a:spcBef>
                <a:spcPts val="0"/>
              </a:spcBef>
              <a:buNone/>
            </a:pPr>
            <a:endParaRPr sz="1100" dirty="0">
              <a:solidFill>
                <a:schemeClr val="dk1"/>
              </a:solidFill>
            </a:endParaRPr>
          </a:p>
          <a:p>
            <a:pPr lvl="0" rtl="0">
              <a:lnSpc>
                <a:spcPct val="115000"/>
              </a:lnSpc>
              <a:spcBef>
                <a:spcPts val="0"/>
              </a:spcBef>
              <a:buNone/>
            </a:pPr>
            <a:endParaRPr sz="1100" dirty="0">
              <a:solidFill>
                <a:schemeClr val="dk1"/>
              </a:solidFill>
            </a:endParaRPr>
          </a:p>
          <a:p>
            <a:pPr lvl="0" rtl="0">
              <a:lnSpc>
                <a:spcPct val="115000"/>
              </a:lnSpc>
              <a:spcBef>
                <a:spcPts val="0"/>
              </a:spcBef>
              <a:buNone/>
            </a:pPr>
            <a:endParaRPr sz="1100" dirty="0">
              <a:solidFill>
                <a:schemeClr val="dk1"/>
              </a:solidFill>
            </a:endParaRPr>
          </a:p>
          <a:p>
            <a:pPr lvl="0" rtl="0">
              <a:lnSpc>
                <a:spcPct val="115000"/>
              </a:lnSpc>
              <a:spcBef>
                <a:spcPts val="0"/>
              </a:spcBef>
              <a:buNone/>
            </a:pPr>
            <a:endParaRPr dirty="0">
              <a:solidFill>
                <a:schemeClr val="dk1"/>
              </a:solidFill>
            </a:endParaRPr>
          </a:p>
          <a:p>
            <a:pPr lvl="0" rtl="0">
              <a:spcBef>
                <a:spcPts val="0"/>
              </a:spcBef>
              <a:buNone/>
            </a:pPr>
            <a:endParaRPr dirty="0"/>
          </a:p>
        </p:txBody>
      </p:sp>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189"/>
          <p:cNvSpPr txBox="1"/>
          <p:nvPr/>
        </p:nvSpPr>
        <p:spPr>
          <a:xfrm>
            <a:off x="271550" y="246275"/>
            <a:ext cx="8607300" cy="783000"/>
          </a:xfrm>
          <a:prstGeom prst="rect">
            <a:avLst/>
          </a:prstGeom>
          <a:noFill/>
          <a:ln>
            <a:noFill/>
          </a:ln>
        </p:spPr>
        <p:txBody>
          <a:bodyPr lIns="91425" tIns="91425" rIns="91425" bIns="91425" anchor="t" anchorCtr="0">
            <a:noAutofit/>
          </a:bodyPr>
          <a:lstStyle/>
          <a:p>
            <a:pPr lvl="0" rtl="0">
              <a:spcBef>
                <a:spcPts val="0"/>
              </a:spcBef>
              <a:buNone/>
            </a:pPr>
            <a:r>
              <a:rPr lang="es" sz="2600" b="1" dirty="0" smtClean="0">
                <a:solidFill>
                  <a:srgbClr val="0474BA"/>
                </a:solidFill>
                <a:latin typeface="Roboto Slab"/>
                <a:ea typeface="Roboto Slab"/>
                <a:cs typeface="Roboto Slab"/>
                <a:sym typeface="Roboto Slab"/>
              </a:rPr>
              <a:t>Aeropuertos</a:t>
            </a:r>
            <a:endParaRPr lang="es" sz="2600" b="1" dirty="0">
              <a:solidFill>
                <a:srgbClr val="0474BA"/>
              </a:solidFill>
              <a:latin typeface="Roboto Slab"/>
              <a:ea typeface="Roboto Slab"/>
              <a:cs typeface="Roboto Slab"/>
              <a:sym typeface="Roboto Slab"/>
            </a:endParaRPr>
          </a:p>
        </p:txBody>
      </p:sp>
      <p:cxnSp>
        <p:nvCxnSpPr>
          <p:cNvPr id="7" name="Shape 190"/>
          <p:cNvCxnSpPr/>
          <p:nvPr/>
        </p:nvCxnSpPr>
        <p:spPr>
          <a:xfrm>
            <a:off x="372600" y="852425"/>
            <a:ext cx="8291399" cy="0"/>
          </a:xfrm>
          <a:prstGeom prst="straightConnector1">
            <a:avLst/>
          </a:prstGeom>
          <a:noFill/>
          <a:ln w="38100" cap="flat">
            <a:solidFill>
              <a:srgbClr val="0474BA"/>
            </a:solidFill>
            <a:prstDash val="solid"/>
            <a:round/>
            <a:headEnd type="none" w="lg" len="lg"/>
            <a:tailEnd type="none" w="lg" len="lg"/>
          </a:ln>
        </p:spPr>
      </p:cxnSp>
      <p:pic>
        <p:nvPicPr>
          <p:cNvPr id="2050" name="Picture 2" descr="O:\Clientes S-Z\Total Communicator Solutions\Slide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44" y="921425"/>
            <a:ext cx="9091559" cy="5114002"/>
          </a:xfrm>
          <a:prstGeom prst="rect">
            <a:avLst/>
          </a:prstGeom>
          <a:noFill/>
          <a:extLst>
            <a:ext uri="{909E8E84-426E-40DD-AFC4-6F175D3DCCD1}">
              <a14:hiddenFill xmlns:a14="http://schemas.microsoft.com/office/drawing/2010/main">
                <a:solidFill>
                  <a:srgbClr val="FFFFFF"/>
                </a:solidFill>
              </a14:hiddenFill>
            </a:ext>
          </a:extLst>
        </p:spPr>
      </p:pic>
      <p:pic>
        <p:nvPicPr>
          <p:cNvPr id="8" name="Shape 105"/>
          <p:cNvPicPr preferRelativeResize="0"/>
          <p:nvPr/>
        </p:nvPicPr>
        <p:blipFill>
          <a:blip r:embed="rId3">
            <a:alphaModFix/>
          </a:blip>
          <a:stretch>
            <a:fillRect/>
          </a:stretch>
        </p:blipFill>
        <p:spPr>
          <a:xfrm>
            <a:off x="7198998" y="6367475"/>
            <a:ext cx="924456" cy="348649"/>
          </a:xfrm>
          <a:prstGeom prst="rect">
            <a:avLst/>
          </a:prstGeom>
          <a:noFill/>
          <a:ln>
            <a:noFill/>
          </a:ln>
        </p:spPr>
      </p:pic>
      <p:pic>
        <p:nvPicPr>
          <p:cNvPr id="9" name="Shape 106"/>
          <p:cNvPicPr preferRelativeResize="0"/>
          <p:nvPr/>
        </p:nvPicPr>
        <p:blipFill>
          <a:blip r:embed="rId4">
            <a:alphaModFix/>
          </a:blip>
          <a:stretch>
            <a:fillRect/>
          </a:stretch>
        </p:blipFill>
        <p:spPr>
          <a:xfrm>
            <a:off x="8163421" y="6367473"/>
            <a:ext cx="808102" cy="348649"/>
          </a:xfrm>
          <a:prstGeom prst="rect">
            <a:avLst/>
          </a:prstGeom>
          <a:noFill/>
          <a:ln>
            <a:noFill/>
          </a:ln>
        </p:spPr>
      </p:pic>
      <p:sp>
        <p:nvSpPr>
          <p:cNvPr id="10" name="Subtitle 7"/>
          <p:cNvSpPr txBox="1">
            <a:spLocks/>
          </p:cNvSpPr>
          <p:nvPr/>
        </p:nvSpPr>
        <p:spPr>
          <a:xfrm>
            <a:off x="-11386" y="908720"/>
            <a:ext cx="3791298" cy="5143500"/>
          </a:xfrm>
          <a:prstGeom prst="rect">
            <a:avLst/>
          </a:prstGeom>
          <a:noFill/>
        </p:spPr>
        <p:txBody>
          <a:bodyPr vert="horz" lIns="468000" tIns="45720" rIns="18288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200" b="1" dirty="0" smtClean="0">
              <a:effectLst>
                <a:outerShdw blurRad="50800" dist="38100" dir="2700000" algn="tl" rotWithShape="0">
                  <a:prstClr val="black">
                    <a:alpha val="40000"/>
                  </a:prstClr>
                </a:outerShdw>
              </a:effectLst>
            </a:endParaRPr>
          </a:p>
          <a:p>
            <a:pPr marL="0" indent="0">
              <a:buNone/>
            </a:pPr>
            <a:r>
              <a:rPr lang="en-US" sz="1200" b="1" dirty="0" err="1" smtClean="0"/>
              <a:t>Bienvenido</a:t>
            </a:r>
            <a:r>
              <a:rPr lang="en-US" sz="1200" b="1" dirty="0" smtClean="0"/>
              <a:t> a Tenerife!</a:t>
            </a:r>
            <a:r>
              <a:rPr lang="en-US" sz="1200" b="1" dirty="0"/>
              <a:t/>
            </a:r>
            <a:br>
              <a:rPr lang="en-US" sz="1200" b="1" dirty="0"/>
            </a:br>
            <a:endParaRPr lang="en-US" sz="1200" b="1" dirty="0"/>
          </a:p>
          <a:p>
            <a:pPr marL="0" indent="0">
              <a:buNone/>
            </a:pPr>
            <a:r>
              <a:rPr lang="en-US" sz="1200" dirty="0" err="1" smtClean="0"/>
              <a:t>Contenidos</a:t>
            </a:r>
            <a:r>
              <a:rPr lang="en-US" sz="1200" dirty="0" smtClean="0"/>
              <a:t> </a:t>
            </a:r>
            <a:r>
              <a:rPr lang="en-US" sz="1200" dirty="0" err="1" smtClean="0"/>
              <a:t>exclusivos</a:t>
            </a:r>
            <a:r>
              <a:rPr lang="en-US" sz="1200" dirty="0" smtClean="0"/>
              <a:t> </a:t>
            </a:r>
            <a:r>
              <a:rPr lang="en-US" sz="1200" dirty="0" err="1" smtClean="0"/>
              <a:t>presentados</a:t>
            </a:r>
            <a:r>
              <a:rPr lang="en-US" sz="1200" dirty="0" smtClean="0"/>
              <a:t> </a:t>
            </a:r>
            <a:r>
              <a:rPr lang="en-US" sz="1200" dirty="0" err="1" smtClean="0"/>
              <a:t>en</a:t>
            </a:r>
            <a:r>
              <a:rPr lang="en-US" sz="1200" dirty="0" smtClean="0"/>
              <a:t> </a:t>
            </a:r>
            <a:r>
              <a:rPr lang="en-US" sz="1200" dirty="0" err="1" smtClean="0"/>
              <a:t>realidad</a:t>
            </a:r>
            <a:r>
              <a:rPr lang="en-US" sz="1200" dirty="0" smtClean="0"/>
              <a:t> </a:t>
            </a:r>
            <a:r>
              <a:rPr lang="en-US" sz="1200" dirty="0" err="1" smtClean="0"/>
              <a:t>aumentada</a:t>
            </a:r>
            <a:r>
              <a:rPr lang="en-US" sz="1200" dirty="0" smtClean="0"/>
              <a:t> </a:t>
            </a:r>
            <a:r>
              <a:rPr lang="en-US" sz="1200" dirty="0" err="1" smtClean="0"/>
              <a:t>sobre</a:t>
            </a:r>
            <a:r>
              <a:rPr lang="en-US" sz="1200" dirty="0" smtClean="0"/>
              <a:t> </a:t>
            </a:r>
            <a:r>
              <a:rPr lang="en-US" sz="1200" dirty="0" err="1" smtClean="0"/>
              <a:t>cualquier</a:t>
            </a:r>
            <a:r>
              <a:rPr lang="en-US" sz="1200" dirty="0" smtClean="0"/>
              <a:t> </a:t>
            </a:r>
            <a:r>
              <a:rPr lang="en-US" sz="1200" dirty="0" err="1" smtClean="0"/>
              <a:t>imagen</a:t>
            </a:r>
            <a:r>
              <a:rPr lang="en-US" sz="1200" dirty="0" smtClean="0"/>
              <a:t>.</a:t>
            </a:r>
          </a:p>
          <a:p>
            <a:pPr marL="0" indent="0">
              <a:buNone/>
            </a:pPr>
            <a:endParaRPr lang="en-US" sz="1200" dirty="0"/>
          </a:p>
          <a:p>
            <a:pPr marL="0" indent="0">
              <a:buNone/>
            </a:pPr>
            <a:r>
              <a:rPr lang="en-US" sz="1200" dirty="0" err="1" smtClean="0"/>
              <a:t>Localización</a:t>
            </a:r>
            <a:r>
              <a:rPr lang="en-US" sz="1200" dirty="0" smtClean="0"/>
              <a:t> interior</a:t>
            </a:r>
            <a:endParaRPr lang="en-US" sz="1200" dirty="0"/>
          </a:p>
          <a:p>
            <a:pPr marL="0" indent="0">
              <a:buNone/>
            </a:pPr>
            <a:endParaRPr lang="en-US" sz="1200" dirty="0" smtClean="0"/>
          </a:p>
          <a:p>
            <a:pPr marL="0" indent="0">
              <a:buNone/>
            </a:pPr>
            <a:r>
              <a:rPr lang="en-US" sz="1200" dirty="0" err="1" smtClean="0"/>
              <a:t>Ofertas</a:t>
            </a:r>
            <a:r>
              <a:rPr lang="en-US" sz="1200" dirty="0" smtClean="0"/>
              <a:t> y </a:t>
            </a:r>
            <a:r>
              <a:rPr lang="en-US" sz="1200" dirty="0" err="1" smtClean="0"/>
              <a:t>notificaciones</a:t>
            </a:r>
            <a:r>
              <a:rPr lang="en-US" sz="1200" dirty="0" smtClean="0"/>
              <a:t> </a:t>
            </a:r>
            <a:r>
              <a:rPr lang="en-US" sz="1200" dirty="0" err="1" smtClean="0"/>
              <a:t>especiales</a:t>
            </a:r>
            <a:r>
              <a:rPr lang="en-US" sz="1200" dirty="0" smtClean="0"/>
              <a:t> y </a:t>
            </a:r>
            <a:r>
              <a:rPr lang="en-US" sz="1200" dirty="0" err="1" smtClean="0"/>
              <a:t>personalizadas</a:t>
            </a:r>
            <a:r>
              <a:rPr lang="en-US" sz="1200" dirty="0" smtClean="0"/>
              <a:t> </a:t>
            </a:r>
            <a:r>
              <a:rPr lang="en-US" sz="1200" dirty="0" err="1" smtClean="0"/>
              <a:t>en</a:t>
            </a:r>
            <a:r>
              <a:rPr lang="en-US" sz="1200" dirty="0" smtClean="0"/>
              <a:t> la App:</a:t>
            </a:r>
          </a:p>
          <a:p>
            <a:pPr marL="0" indent="0">
              <a:buNone/>
            </a:pPr>
            <a:endParaRPr lang="en-US" sz="1200" dirty="0"/>
          </a:p>
          <a:p>
            <a:pPr marL="341313" lvl="1" indent="-227013"/>
            <a:r>
              <a:rPr lang="en-US" sz="1200" dirty="0" err="1" smtClean="0"/>
              <a:t>Alquile</a:t>
            </a:r>
            <a:r>
              <a:rPr lang="en-US" sz="1200" dirty="0" smtClean="0"/>
              <a:t> un </a:t>
            </a:r>
            <a:r>
              <a:rPr lang="en-US" sz="1200" dirty="0" err="1" smtClean="0"/>
              <a:t>vehículo</a:t>
            </a:r>
            <a:endParaRPr lang="en-US" sz="1200" dirty="0"/>
          </a:p>
          <a:p>
            <a:pPr marL="341313" lvl="1" indent="-227013"/>
            <a:r>
              <a:rPr lang="en-US" sz="1200" dirty="0" err="1" smtClean="0"/>
              <a:t>Visite</a:t>
            </a:r>
            <a:r>
              <a:rPr lang="en-US" sz="1200" dirty="0" smtClean="0"/>
              <a:t> </a:t>
            </a:r>
            <a:r>
              <a:rPr lang="en-US" sz="1200" dirty="0" err="1" smtClean="0"/>
              <a:t>nuestro</a:t>
            </a:r>
            <a:r>
              <a:rPr lang="en-US" sz="1200" dirty="0" smtClean="0"/>
              <a:t> Duty Free</a:t>
            </a:r>
          </a:p>
          <a:p>
            <a:pPr marL="341313" lvl="1" indent="-227013"/>
            <a:r>
              <a:rPr lang="en-US" sz="1200" dirty="0" err="1" smtClean="0"/>
              <a:t>Llévese</a:t>
            </a:r>
            <a:r>
              <a:rPr lang="en-US" sz="1200" dirty="0" smtClean="0"/>
              <a:t> un Souvenir de Tenerife</a:t>
            </a:r>
          </a:p>
          <a:p>
            <a:pPr marL="341313" lvl="1" indent="-227013"/>
            <a:r>
              <a:rPr lang="en-US" sz="1200" dirty="0" err="1" smtClean="0"/>
              <a:t>Menú</a:t>
            </a:r>
            <a:r>
              <a:rPr lang="en-US" sz="1200" dirty="0" smtClean="0"/>
              <a:t> especial para </a:t>
            </a:r>
            <a:r>
              <a:rPr lang="en-US" sz="1200" dirty="0" err="1" smtClean="0"/>
              <a:t>su</a:t>
            </a:r>
            <a:r>
              <a:rPr lang="en-US" sz="1200" dirty="0" smtClean="0"/>
              <a:t> </a:t>
            </a:r>
            <a:r>
              <a:rPr lang="en-US" sz="1200" dirty="0" err="1" smtClean="0"/>
              <a:t>vuelo</a:t>
            </a:r>
            <a:endParaRPr lang="en-US" sz="1200" dirty="0" smtClean="0"/>
          </a:p>
          <a:p>
            <a:pPr marL="341313" lvl="1" indent="-227013"/>
            <a:r>
              <a:rPr lang="en-US" sz="1200" dirty="0" err="1" smtClean="0"/>
              <a:t>Consulte</a:t>
            </a:r>
            <a:r>
              <a:rPr lang="en-US" sz="1200" dirty="0" smtClean="0"/>
              <a:t> </a:t>
            </a:r>
            <a:r>
              <a:rPr lang="en-US" sz="1200" dirty="0" err="1" smtClean="0"/>
              <a:t>su</a:t>
            </a:r>
            <a:r>
              <a:rPr lang="en-US" sz="1200" dirty="0" smtClean="0"/>
              <a:t> </a:t>
            </a:r>
            <a:r>
              <a:rPr lang="en-US" sz="1200" dirty="0" err="1" smtClean="0"/>
              <a:t>límite</a:t>
            </a:r>
            <a:r>
              <a:rPr lang="en-US" sz="1200" dirty="0" smtClean="0"/>
              <a:t> de </a:t>
            </a:r>
            <a:r>
              <a:rPr lang="en-US" sz="1200" dirty="0" err="1" smtClean="0"/>
              <a:t>equipaje</a:t>
            </a:r>
            <a:endParaRPr lang="en-US" sz="1200" dirty="0" smtClean="0"/>
          </a:p>
          <a:p>
            <a:pPr marL="341313" lvl="1" indent="-227013"/>
            <a:r>
              <a:rPr lang="en-US" sz="1200" dirty="0" smtClean="0"/>
              <a:t>Check In Express</a:t>
            </a:r>
          </a:p>
          <a:p>
            <a:pPr marL="341313" lvl="1" indent="-227013"/>
            <a:r>
              <a:rPr lang="en-US" sz="1200" dirty="0" err="1" smtClean="0"/>
              <a:t>Encuestas</a:t>
            </a:r>
            <a:r>
              <a:rPr lang="en-US" sz="1200" dirty="0" smtClean="0"/>
              <a:t> de </a:t>
            </a:r>
            <a:r>
              <a:rPr lang="en-US" sz="1200" dirty="0" err="1" smtClean="0"/>
              <a:t>Satisfacción</a:t>
            </a:r>
            <a:r>
              <a:rPr lang="en-US" sz="1200" dirty="0" smtClean="0"/>
              <a:t> a </a:t>
            </a:r>
            <a:r>
              <a:rPr lang="en-US" sz="1200" dirty="0" err="1" smtClean="0"/>
              <a:t>su</a:t>
            </a:r>
            <a:r>
              <a:rPr lang="en-US" sz="1200" dirty="0" smtClean="0"/>
              <a:t> </a:t>
            </a:r>
            <a:r>
              <a:rPr lang="en-US" sz="1200" dirty="0" err="1" smtClean="0"/>
              <a:t>partida</a:t>
            </a:r>
            <a:endParaRPr lang="en-US" sz="1200" dirty="0"/>
          </a:p>
          <a:p>
            <a:pPr marL="341313" lvl="1" indent="-227013"/>
            <a:r>
              <a:rPr lang="en-US" sz="1200" dirty="0" err="1" smtClean="0"/>
              <a:t>Aplicaciones</a:t>
            </a:r>
            <a:r>
              <a:rPr lang="en-US" sz="1200" dirty="0" smtClean="0"/>
              <a:t> </a:t>
            </a:r>
            <a:r>
              <a:rPr lang="en-US" sz="1200" dirty="0" err="1" smtClean="0"/>
              <a:t>especiales</a:t>
            </a:r>
            <a:r>
              <a:rPr lang="en-US" sz="1200" dirty="0" smtClean="0"/>
              <a:t> de </a:t>
            </a:r>
            <a:r>
              <a:rPr lang="en-US" sz="1200" dirty="0" err="1" smtClean="0"/>
              <a:t>viaje</a:t>
            </a:r>
            <a:endParaRPr lang="en-US" sz="1200" dirty="0"/>
          </a:p>
          <a:p>
            <a:pPr marL="341313" lvl="1" indent="-227013"/>
            <a:r>
              <a:rPr lang="en-US" sz="1200" dirty="0" err="1" smtClean="0"/>
              <a:t>Tarjetas</a:t>
            </a:r>
            <a:r>
              <a:rPr lang="en-US" sz="1200" dirty="0" smtClean="0"/>
              <a:t> de </a:t>
            </a:r>
            <a:r>
              <a:rPr lang="en-US" sz="1200" dirty="0" err="1" smtClean="0"/>
              <a:t>Fidelización</a:t>
            </a:r>
            <a:endParaRPr lang="en-US" sz="1200" dirty="0"/>
          </a:p>
          <a:p>
            <a:pPr marL="341313" lvl="1" indent="-227013"/>
            <a:r>
              <a:rPr lang="en-US" sz="1200" dirty="0" err="1" smtClean="0"/>
              <a:t>Quejas</a:t>
            </a:r>
            <a:r>
              <a:rPr lang="en-US" sz="1200" dirty="0" smtClean="0"/>
              <a:t> y </a:t>
            </a:r>
            <a:r>
              <a:rPr lang="en-US" sz="1200" dirty="0" err="1" smtClean="0"/>
              <a:t>Reclamaciones</a:t>
            </a:r>
            <a:endParaRPr lang="en-US" sz="1200" dirty="0"/>
          </a:p>
        </p:txBody>
      </p:sp>
    </p:spTree>
    <p:extLst>
      <p:ext uri="{BB962C8B-B14F-4D97-AF65-F5344CB8AC3E}">
        <p14:creationId xmlns:p14="http://schemas.microsoft.com/office/powerpoint/2010/main" val="2942914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8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PPT_506b255067086.image-8555aa4a8b9816f1e94e6c814e377f4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87" y="908720"/>
            <a:ext cx="9144000" cy="5143500"/>
          </a:xfrm>
          <a:prstGeom prst="rect">
            <a:avLst/>
          </a:prstGeom>
        </p:spPr>
      </p:pic>
      <p:grpSp>
        <p:nvGrpSpPr>
          <p:cNvPr id="10" name="Group 18"/>
          <p:cNvGrpSpPr/>
          <p:nvPr/>
        </p:nvGrpSpPr>
        <p:grpSpPr>
          <a:xfrm>
            <a:off x="6245345" y="1356559"/>
            <a:ext cx="1963061" cy="4114800"/>
            <a:chOff x="5964429" y="482600"/>
            <a:chExt cx="1963061" cy="4114800"/>
          </a:xfrm>
        </p:grpSpPr>
        <p:pic>
          <p:nvPicPr>
            <p:cNvPr id="11" name="Picture 21" descr="PPT_iPhone5s-notificati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4429" y="482600"/>
              <a:ext cx="1963061" cy="4114800"/>
            </a:xfrm>
            <a:prstGeom prst="rect">
              <a:avLst/>
            </a:prstGeom>
            <a:effectLst>
              <a:outerShdw blurRad="50800" dist="38100" dir="5400000" algn="t" rotWithShape="0">
                <a:prstClr val="black">
                  <a:alpha val="40000"/>
                </a:prstClr>
              </a:outerShdw>
            </a:effectLst>
          </p:spPr>
        </p:pic>
        <p:sp>
          <p:nvSpPr>
            <p:cNvPr id="12" name="TextBox 24"/>
            <p:cNvSpPr txBox="1"/>
            <p:nvPr/>
          </p:nvSpPr>
          <p:spPr>
            <a:xfrm>
              <a:off x="6126029" y="1691798"/>
              <a:ext cx="1665541" cy="215444"/>
            </a:xfrm>
            <a:prstGeom prst="rect">
              <a:avLst/>
            </a:prstGeom>
            <a:noFill/>
          </p:spPr>
          <p:txBody>
            <a:bodyPr wrap="square" rtlCol="0">
              <a:spAutoFit/>
            </a:bodyPr>
            <a:lstStyle/>
            <a:p>
              <a:pPr algn="ctr"/>
              <a:r>
                <a:rPr lang="en-US" sz="750" dirty="0" smtClean="0">
                  <a:solidFill>
                    <a:schemeClr val="bg1">
                      <a:lumMod val="85000"/>
                    </a:schemeClr>
                  </a:solidFill>
                  <a:latin typeface="Helvetica Light"/>
                  <a:cs typeface="Helvetica Light"/>
                </a:rPr>
                <a:t>Monday, January 20 </a:t>
              </a:r>
              <a:endParaRPr lang="en-US" sz="750" dirty="0">
                <a:solidFill>
                  <a:schemeClr val="bg1">
                    <a:lumMod val="85000"/>
                  </a:schemeClr>
                </a:solidFill>
                <a:latin typeface="Helvetica Light"/>
                <a:cs typeface="Helvetica Light"/>
              </a:endParaRPr>
            </a:p>
          </p:txBody>
        </p:sp>
        <p:sp>
          <p:nvSpPr>
            <p:cNvPr id="13" name="TextBox 25"/>
            <p:cNvSpPr txBox="1"/>
            <p:nvPr/>
          </p:nvSpPr>
          <p:spPr>
            <a:xfrm>
              <a:off x="6534735" y="2003668"/>
              <a:ext cx="1212892" cy="138499"/>
            </a:xfrm>
            <a:prstGeom prst="rect">
              <a:avLst/>
            </a:prstGeom>
            <a:noFill/>
          </p:spPr>
          <p:txBody>
            <a:bodyPr wrap="square" lIns="0" bIns="0" rtlCol="0">
              <a:spAutoFit/>
            </a:bodyPr>
            <a:lstStyle/>
            <a:p>
              <a:r>
                <a:rPr lang="en-US" sz="600" dirty="0" smtClean="0">
                  <a:solidFill>
                    <a:schemeClr val="bg1"/>
                  </a:solidFill>
                  <a:latin typeface="Helvetica"/>
                  <a:cs typeface="Helvetica"/>
                </a:rPr>
                <a:t>Hard Rock Hotel  </a:t>
              </a:r>
              <a:r>
                <a:rPr lang="en-US" sz="500" dirty="0" smtClean="0">
                  <a:solidFill>
                    <a:schemeClr val="bg1">
                      <a:lumMod val="65000"/>
                    </a:schemeClr>
                  </a:solidFill>
                  <a:latin typeface="Helvetica"/>
                  <a:cs typeface="Helvetica"/>
                </a:rPr>
                <a:t>2m ago</a:t>
              </a:r>
              <a:endParaRPr lang="en-US" sz="500" dirty="0">
                <a:solidFill>
                  <a:schemeClr val="bg1">
                    <a:lumMod val="65000"/>
                  </a:schemeClr>
                </a:solidFill>
                <a:latin typeface="Helvetica"/>
                <a:cs typeface="Helvetica"/>
              </a:endParaRPr>
            </a:p>
          </p:txBody>
        </p:sp>
        <p:sp>
          <p:nvSpPr>
            <p:cNvPr id="14" name="TextBox 26"/>
            <p:cNvSpPr txBox="1"/>
            <p:nvPr/>
          </p:nvSpPr>
          <p:spPr>
            <a:xfrm>
              <a:off x="6534736" y="2150835"/>
              <a:ext cx="1212892" cy="276999"/>
            </a:xfrm>
            <a:prstGeom prst="rect">
              <a:avLst/>
            </a:prstGeom>
            <a:noFill/>
          </p:spPr>
          <p:txBody>
            <a:bodyPr wrap="square" lIns="0" tIns="0" rtlCol="0">
              <a:spAutoFit/>
            </a:bodyPr>
            <a:lstStyle/>
            <a:p>
              <a:r>
                <a:rPr lang="en-US" sz="500" dirty="0" smtClean="0">
                  <a:solidFill>
                    <a:schemeClr val="bg1">
                      <a:lumMod val="85000"/>
                    </a:schemeClr>
                  </a:solidFill>
                  <a:latin typeface="Helvetica Light"/>
                  <a:cs typeface="Helvetica Light"/>
                </a:rPr>
                <a:t>Stay an extra night and get a 50% dinner discount and complimentary access to the Pool Party on Sunday!</a:t>
              </a:r>
              <a:endParaRPr lang="en-US" sz="500" dirty="0">
                <a:solidFill>
                  <a:schemeClr val="bg1">
                    <a:lumMod val="85000"/>
                  </a:schemeClr>
                </a:solidFill>
                <a:latin typeface="Helvetica Light"/>
                <a:cs typeface="Helvetica Light"/>
              </a:endParaRPr>
            </a:p>
          </p:txBody>
        </p:sp>
        <p:pic>
          <p:nvPicPr>
            <p:cNvPr id="15" name="Picture 27" descr="PPT_HardRock-ic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4713" y="2056519"/>
              <a:ext cx="228503" cy="228503"/>
            </a:xfrm>
            <a:prstGeom prst="rect">
              <a:avLst/>
            </a:prstGeom>
          </p:spPr>
        </p:pic>
      </p:grpSp>
      <p:sp>
        <p:nvSpPr>
          <p:cNvPr id="16" name="Slide Number Placeholder 3"/>
          <p:cNvSpPr txBox="1">
            <a:spLocks/>
          </p:cNvSpPr>
          <p:nvPr/>
        </p:nvSpPr>
        <p:spPr>
          <a:xfrm>
            <a:off x="49852" y="5665783"/>
            <a:ext cx="555377" cy="273844"/>
          </a:xfrm>
          <a:prstGeom prst="rect">
            <a:avLst/>
          </a:prstGeom>
        </p:spPr>
        <p:txBody>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fld id="{823DC6AB-8F88-574D-AF89-F9190D55D277}" type="slidenum">
              <a:rPr lang="en-US" smtClean="0"/>
              <a:pPr/>
              <a:t>17</a:t>
            </a:fld>
            <a:endParaRPr lang="en-US"/>
          </a:p>
        </p:txBody>
      </p:sp>
      <p:sp>
        <p:nvSpPr>
          <p:cNvPr id="17" name="Subtitle 7"/>
          <p:cNvSpPr txBox="1">
            <a:spLocks/>
          </p:cNvSpPr>
          <p:nvPr/>
        </p:nvSpPr>
        <p:spPr>
          <a:xfrm>
            <a:off x="-11386" y="908720"/>
            <a:ext cx="2999210" cy="5143500"/>
          </a:xfrm>
          <a:prstGeom prst="rect">
            <a:avLst/>
          </a:prstGeom>
          <a:solidFill>
            <a:schemeClr val="bg2">
              <a:lumMod val="25000"/>
              <a:alpha val="83000"/>
            </a:schemeClr>
          </a:solidFill>
        </p:spPr>
        <p:txBody>
          <a:bodyPr vert="horz" lIns="468000" tIns="45720" rIns="18288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200" b="1" dirty="0" smtClean="0">
              <a:solidFill>
                <a:schemeClr val="bg1"/>
              </a:solidFill>
              <a:effectLst>
                <a:outerShdw blurRad="50800" dist="38100" dir="2700000" algn="tl" rotWithShape="0">
                  <a:prstClr val="black">
                    <a:alpha val="40000"/>
                  </a:prstClr>
                </a:outerShdw>
              </a:effectLst>
            </a:endParaRPr>
          </a:p>
          <a:p>
            <a:pPr marL="0" indent="0">
              <a:buNone/>
            </a:pPr>
            <a:r>
              <a:rPr lang="en-US" sz="1200" b="1" dirty="0" err="1" smtClean="0">
                <a:solidFill>
                  <a:schemeClr val="bg1"/>
                </a:solidFill>
                <a:effectLst>
                  <a:outerShdw blurRad="50800" dist="38100" dir="2700000" algn="tl" rotWithShape="0">
                    <a:prstClr val="black">
                      <a:alpha val="40000"/>
                    </a:prstClr>
                  </a:outerShdw>
                </a:effectLst>
              </a:rPr>
              <a:t>Ofertas</a:t>
            </a:r>
            <a:r>
              <a:rPr lang="en-US" sz="1200" b="1" dirty="0" smtClean="0">
                <a:solidFill>
                  <a:schemeClr val="bg1"/>
                </a:solidFill>
                <a:effectLst>
                  <a:outerShdw blurRad="50800" dist="38100" dir="2700000" algn="tl" rotWithShape="0">
                    <a:prstClr val="black">
                      <a:alpha val="40000"/>
                    </a:prstClr>
                  </a:outerShdw>
                </a:effectLst>
              </a:rPr>
              <a:t> VIP</a:t>
            </a:r>
            <a:r>
              <a:rPr lang="en-US" sz="1200" b="1" dirty="0">
                <a:solidFill>
                  <a:schemeClr val="bg1"/>
                </a:solidFill>
                <a:effectLst>
                  <a:outerShdw blurRad="50800" dist="38100" dir="2700000" algn="tl" rotWithShape="0">
                    <a:prstClr val="black">
                      <a:alpha val="40000"/>
                    </a:prstClr>
                  </a:outerShdw>
                </a:effectLst>
              </a:rPr>
              <a:t/>
            </a:r>
            <a:br>
              <a:rPr lang="en-US" sz="1200" b="1" dirty="0">
                <a:solidFill>
                  <a:schemeClr val="bg1"/>
                </a:solidFill>
                <a:effectLst>
                  <a:outerShdw blurRad="50800" dist="38100" dir="2700000" algn="tl" rotWithShape="0">
                    <a:prstClr val="black">
                      <a:alpha val="40000"/>
                    </a:prstClr>
                  </a:outerShdw>
                </a:effectLst>
              </a:rPr>
            </a:br>
            <a:endParaRPr lang="en-US" sz="1200" b="1" dirty="0">
              <a:solidFill>
                <a:schemeClr val="bg1"/>
              </a:solidFill>
              <a:effectLst>
                <a:outerShdw blurRad="50800" dist="38100" dir="2700000" algn="tl" rotWithShape="0">
                  <a:prstClr val="black">
                    <a:alpha val="40000"/>
                  </a:prstClr>
                </a:outerShdw>
              </a:effectLst>
            </a:endParaRPr>
          </a:p>
          <a:p>
            <a:pPr marL="0" indent="0">
              <a:buNone/>
            </a:pPr>
            <a:r>
              <a:rPr lang="en-US" sz="1200" dirty="0" err="1" smtClean="0">
                <a:solidFill>
                  <a:schemeClr val="bg1"/>
                </a:solidFill>
                <a:effectLst>
                  <a:outerShdw blurRad="50800" dist="38100" dir="2700000" algn="tl" rotWithShape="0">
                    <a:prstClr val="black">
                      <a:alpha val="40000"/>
                    </a:prstClr>
                  </a:outerShdw>
                </a:effectLst>
              </a:rPr>
              <a:t>Contenidos</a:t>
            </a:r>
            <a:r>
              <a:rPr lang="en-US" sz="1200" dirty="0" smtClean="0">
                <a:solidFill>
                  <a:schemeClr val="bg1"/>
                </a:solidFill>
                <a:effectLst>
                  <a:outerShdw blurRad="50800" dist="38100" dir="2700000" algn="tl" rotWithShape="0">
                    <a:prstClr val="black">
                      <a:alpha val="40000"/>
                    </a:prstClr>
                  </a:outerShdw>
                </a:effectLst>
              </a:rPr>
              <a:t> </a:t>
            </a:r>
            <a:r>
              <a:rPr lang="en-US" sz="1200" dirty="0" err="1" smtClean="0">
                <a:solidFill>
                  <a:schemeClr val="bg1"/>
                </a:solidFill>
                <a:effectLst>
                  <a:outerShdw blurRad="50800" dist="38100" dir="2700000" algn="tl" rotWithShape="0">
                    <a:prstClr val="black">
                      <a:alpha val="40000"/>
                    </a:prstClr>
                  </a:outerShdw>
                </a:effectLst>
              </a:rPr>
              <a:t>exclusivos</a:t>
            </a:r>
            <a:r>
              <a:rPr lang="en-US" sz="1200" dirty="0" smtClean="0">
                <a:solidFill>
                  <a:schemeClr val="bg1"/>
                </a:solidFill>
                <a:effectLst>
                  <a:outerShdw blurRad="50800" dist="38100" dir="2700000" algn="tl" rotWithShape="0">
                    <a:prstClr val="black">
                      <a:alpha val="40000"/>
                    </a:prstClr>
                  </a:outerShdw>
                </a:effectLst>
              </a:rPr>
              <a:t> </a:t>
            </a:r>
            <a:r>
              <a:rPr lang="en-US" sz="1200" dirty="0" err="1" smtClean="0">
                <a:solidFill>
                  <a:schemeClr val="bg1"/>
                </a:solidFill>
                <a:effectLst>
                  <a:outerShdw blurRad="50800" dist="38100" dir="2700000" algn="tl" rotWithShape="0">
                    <a:prstClr val="black">
                      <a:alpha val="40000"/>
                    </a:prstClr>
                  </a:outerShdw>
                </a:effectLst>
              </a:rPr>
              <a:t>presentados</a:t>
            </a:r>
            <a:r>
              <a:rPr lang="en-US" sz="1200" dirty="0" smtClean="0">
                <a:solidFill>
                  <a:schemeClr val="bg1"/>
                </a:solidFill>
                <a:effectLst>
                  <a:outerShdw blurRad="50800" dist="38100" dir="2700000" algn="tl" rotWithShape="0">
                    <a:prstClr val="black">
                      <a:alpha val="40000"/>
                    </a:prstClr>
                  </a:outerShdw>
                </a:effectLst>
              </a:rPr>
              <a:t> </a:t>
            </a:r>
            <a:r>
              <a:rPr lang="en-US" sz="1200" dirty="0" err="1" smtClean="0">
                <a:solidFill>
                  <a:schemeClr val="bg1"/>
                </a:solidFill>
                <a:effectLst>
                  <a:outerShdw blurRad="50800" dist="38100" dir="2700000" algn="tl" rotWithShape="0">
                    <a:prstClr val="black">
                      <a:alpha val="40000"/>
                    </a:prstClr>
                  </a:outerShdw>
                </a:effectLst>
              </a:rPr>
              <a:t>en</a:t>
            </a:r>
            <a:r>
              <a:rPr lang="en-US" sz="1200" dirty="0" smtClean="0">
                <a:solidFill>
                  <a:schemeClr val="bg1"/>
                </a:solidFill>
                <a:effectLst>
                  <a:outerShdw blurRad="50800" dist="38100" dir="2700000" algn="tl" rotWithShape="0">
                    <a:prstClr val="black">
                      <a:alpha val="40000"/>
                    </a:prstClr>
                  </a:outerShdw>
                </a:effectLst>
              </a:rPr>
              <a:t> </a:t>
            </a:r>
            <a:r>
              <a:rPr lang="en-US" sz="1200" dirty="0" err="1" smtClean="0">
                <a:solidFill>
                  <a:schemeClr val="bg1"/>
                </a:solidFill>
                <a:effectLst>
                  <a:outerShdw blurRad="50800" dist="38100" dir="2700000" algn="tl" rotWithShape="0">
                    <a:prstClr val="black">
                      <a:alpha val="40000"/>
                    </a:prstClr>
                  </a:outerShdw>
                </a:effectLst>
              </a:rPr>
              <a:t>Realidad</a:t>
            </a:r>
            <a:r>
              <a:rPr lang="en-US" sz="1200" dirty="0" smtClean="0">
                <a:solidFill>
                  <a:schemeClr val="bg1"/>
                </a:solidFill>
                <a:effectLst>
                  <a:outerShdw blurRad="50800" dist="38100" dir="2700000" algn="tl" rotWithShape="0">
                    <a:prstClr val="black">
                      <a:alpha val="40000"/>
                    </a:prstClr>
                  </a:outerShdw>
                </a:effectLst>
              </a:rPr>
              <a:t> </a:t>
            </a:r>
            <a:r>
              <a:rPr lang="en-US" sz="1200" dirty="0" err="1" smtClean="0">
                <a:solidFill>
                  <a:schemeClr val="bg1"/>
                </a:solidFill>
                <a:effectLst>
                  <a:outerShdw blurRad="50800" dist="38100" dir="2700000" algn="tl" rotWithShape="0">
                    <a:prstClr val="black">
                      <a:alpha val="40000"/>
                    </a:prstClr>
                  </a:outerShdw>
                </a:effectLst>
              </a:rPr>
              <a:t>Aumentada</a:t>
            </a:r>
            <a:r>
              <a:rPr lang="en-US" sz="1200" dirty="0" smtClean="0">
                <a:solidFill>
                  <a:schemeClr val="bg1"/>
                </a:solidFill>
                <a:effectLst>
                  <a:outerShdw blurRad="50800" dist="38100" dir="2700000" algn="tl" rotWithShape="0">
                    <a:prstClr val="black">
                      <a:alpha val="40000"/>
                    </a:prstClr>
                  </a:outerShdw>
                </a:effectLst>
              </a:rPr>
              <a:t> </a:t>
            </a:r>
            <a:r>
              <a:rPr lang="en-US" sz="1200" dirty="0" err="1" smtClean="0">
                <a:solidFill>
                  <a:schemeClr val="bg1"/>
                </a:solidFill>
                <a:effectLst>
                  <a:outerShdw blurRad="50800" dist="38100" dir="2700000" algn="tl" rotWithShape="0">
                    <a:prstClr val="black">
                      <a:alpha val="40000"/>
                    </a:prstClr>
                  </a:outerShdw>
                </a:effectLst>
              </a:rPr>
              <a:t>sobre</a:t>
            </a:r>
            <a:r>
              <a:rPr lang="en-US" sz="1200" dirty="0" smtClean="0">
                <a:solidFill>
                  <a:schemeClr val="bg1"/>
                </a:solidFill>
                <a:effectLst>
                  <a:outerShdw blurRad="50800" dist="38100" dir="2700000" algn="tl" rotWithShape="0">
                    <a:prstClr val="black">
                      <a:alpha val="40000"/>
                    </a:prstClr>
                  </a:outerShdw>
                </a:effectLst>
              </a:rPr>
              <a:t> logos, </a:t>
            </a:r>
            <a:r>
              <a:rPr lang="en-US" sz="1200" dirty="0" err="1" smtClean="0">
                <a:solidFill>
                  <a:schemeClr val="bg1"/>
                </a:solidFill>
                <a:effectLst>
                  <a:outerShdw blurRad="50800" dist="38100" dir="2700000" algn="tl" rotWithShape="0">
                    <a:prstClr val="black">
                      <a:alpha val="40000"/>
                    </a:prstClr>
                  </a:outerShdw>
                </a:effectLst>
              </a:rPr>
              <a:t>menús</a:t>
            </a:r>
            <a:r>
              <a:rPr lang="en-US" sz="1200" dirty="0" smtClean="0">
                <a:solidFill>
                  <a:schemeClr val="bg1"/>
                </a:solidFill>
                <a:effectLst>
                  <a:outerShdw blurRad="50800" dist="38100" dir="2700000" algn="tl" rotWithShape="0">
                    <a:prstClr val="black">
                      <a:alpha val="40000"/>
                    </a:prstClr>
                  </a:outerShdw>
                </a:effectLst>
              </a:rPr>
              <a:t>, </a:t>
            </a:r>
            <a:r>
              <a:rPr lang="en-US" sz="1200" dirty="0" err="1" smtClean="0">
                <a:solidFill>
                  <a:schemeClr val="bg1"/>
                </a:solidFill>
                <a:effectLst>
                  <a:outerShdw blurRad="50800" dist="38100" dir="2700000" algn="tl" rotWithShape="0">
                    <a:prstClr val="black">
                      <a:alpha val="40000"/>
                    </a:prstClr>
                  </a:outerShdw>
                </a:effectLst>
              </a:rPr>
              <a:t>folletos</a:t>
            </a:r>
            <a:r>
              <a:rPr lang="en-US" sz="1200" dirty="0" smtClean="0">
                <a:solidFill>
                  <a:schemeClr val="bg1"/>
                </a:solidFill>
                <a:effectLst>
                  <a:outerShdw blurRad="50800" dist="38100" dir="2700000" algn="tl" rotWithShape="0">
                    <a:prstClr val="black">
                      <a:alpha val="40000"/>
                    </a:prstClr>
                  </a:outerShdw>
                </a:effectLst>
              </a:rPr>
              <a:t>, </a:t>
            </a:r>
            <a:r>
              <a:rPr lang="en-US" sz="1200" dirty="0" err="1" smtClean="0">
                <a:solidFill>
                  <a:schemeClr val="bg1"/>
                </a:solidFill>
                <a:effectLst>
                  <a:outerShdw blurRad="50800" dist="38100" dir="2700000" algn="tl" rotWithShape="0">
                    <a:prstClr val="black">
                      <a:alpha val="40000"/>
                    </a:prstClr>
                  </a:outerShdw>
                </a:effectLst>
              </a:rPr>
              <a:t>paneles</a:t>
            </a:r>
            <a:r>
              <a:rPr lang="en-US" sz="1200" dirty="0" smtClean="0">
                <a:solidFill>
                  <a:schemeClr val="bg1"/>
                </a:solidFill>
                <a:effectLst>
                  <a:outerShdw blurRad="50800" dist="38100" dir="2700000" algn="tl" rotWithShape="0">
                    <a:prstClr val="black">
                      <a:alpha val="40000"/>
                    </a:prstClr>
                  </a:outerShdw>
                </a:effectLst>
              </a:rPr>
              <a:t> </a:t>
            </a:r>
            <a:r>
              <a:rPr lang="en-US" sz="1200" dirty="0" err="1" smtClean="0">
                <a:solidFill>
                  <a:schemeClr val="bg1"/>
                </a:solidFill>
                <a:effectLst>
                  <a:outerShdw blurRad="50800" dist="38100" dir="2700000" algn="tl" rotWithShape="0">
                    <a:prstClr val="black">
                      <a:alpha val="40000"/>
                    </a:prstClr>
                  </a:outerShdw>
                </a:effectLst>
              </a:rPr>
              <a:t>informativos</a:t>
            </a:r>
            <a:r>
              <a:rPr lang="en-US" sz="1200" dirty="0" smtClean="0">
                <a:solidFill>
                  <a:schemeClr val="bg1"/>
                </a:solidFill>
                <a:effectLst>
                  <a:outerShdw blurRad="50800" dist="38100" dir="2700000" algn="tl" rotWithShape="0">
                    <a:prstClr val="black">
                      <a:alpha val="40000"/>
                    </a:prstClr>
                  </a:outerShdw>
                </a:effectLst>
              </a:rPr>
              <a:t>, </a:t>
            </a:r>
            <a:r>
              <a:rPr lang="en-US" sz="1200" dirty="0" err="1" smtClean="0">
                <a:solidFill>
                  <a:schemeClr val="bg1"/>
                </a:solidFill>
                <a:effectLst>
                  <a:outerShdw blurRad="50800" dist="38100" dir="2700000" algn="tl" rotWithShape="0">
                    <a:prstClr val="black">
                      <a:alpha val="40000"/>
                    </a:prstClr>
                  </a:outerShdw>
                </a:effectLst>
              </a:rPr>
              <a:t>animación</a:t>
            </a:r>
            <a:r>
              <a:rPr lang="en-US" sz="1200" dirty="0" smtClean="0">
                <a:solidFill>
                  <a:schemeClr val="bg1"/>
                </a:solidFill>
                <a:effectLst>
                  <a:outerShdw blurRad="50800" dist="38100" dir="2700000" algn="tl" rotWithShape="0">
                    <a:prstClr val="black">
                      <a:alpha val="40000"/>
                    </a:prstClr>
                  </a:outerShdw>
                </a:effectLst>
              </a:rPr>
              <a:t> etc.</a:t>
            </a:r>
            <a:br>
              <a:rPr lang="en-US" sz="1200" dirty="0" smtClean="0">
                <a:solidFill>
                  <a:schemeClr val="bg1"/>
                </a:solidFill>
                <a:effectLst>
                  <a:outerShdw blurRad="50800" dist="38100" dir="2700000" algn="tl" rotWithShape="0">
                    <a:prstClr val="black">
                      <a:alpha val="40000"/>
                    </a:prstClr>
                  </a:outerShdw>
                </a:effectLst>
              </a:rPr>
            </a:br>
            <a:endParaRPr lang="en-US" sz="1200" dirty="0" smtClean="0">
              <a:solidFill>
                <a:schemeClr val="bg1"/>
              </a:solidFill>
              <a:effectLst>
                <a:outerShdw blurRad="50800" dist="38100" dir="2700000" algn="tl" rotWithShape="0">
                  <a:prstClr val="black">
                    <a:alpha val="40000"/>
                  </a:prstClr>
                </a:outerShdw>
              </a:effectLst>
            </a:endParaRPr>
          </a:p>
          <a:p>
            <a:pPr marL="0" indent="0">
              <a:buNone/>
            </a:pPr>
            <a:r>
              <a:rPr lang="en-US" sz="1200" dirty="0" err="1" smtClean="0">
                <a:solidFill>
                  <a:schemeClr val="bg1"/>
                </a:solidFill>
                <a:effectLst>
                  <a:outerShdw blurRad="50800" dist="38100" dir="2700000" algn="tl" rotWithShape="0">
                    <a:prstClr val="black">
                      <a:alpha val="40000"/>
                    </a:prstClr>
                  </a:outerShdw>
                </a:effectLst>
              </a:rPr>
              <a:t>Ofertas</a:t>
            </a:r>
            <a:r>
              <a:rPr lang="en-US" sz="1200" dirty="0" smtClean="0">
                <a:solidFill>
                  <a:schemeClr val="bg1"/>
                </a:solidFill>
                <a:effectLst>
                  <a:outerShdw blurRad="50800" dist="38100" dir="2700000" algn="tl" rotWithShape="0">
                    <a:prstClr val="black">
                      <a:alpha val="40000"/>
                    </a:prstClr>
                  </a:outerShdw>
                </a:effectLst>
              </a:rPr>
              <a:t> y </a:t>
            </a:r>
            <a:r>
              <a:rPr lang="en-US" sz="1200" dirty="0" err="1" smtClean="0">
                <a:solidFill>
                  <a:schemeClr val="bg1"/>
                </a:solidFill>
                <a:effectLst>
                  <a:outerShdw blurRad="50800" dist="38100" dir="2700000" algn="tl" rotWithShape="0">
                    <a:prstClr val="black">
                      <a:alpha val="40000"/>
                    </a:prstClr>
                  </a:outerShdw>
                </a:effectLst>
              </a:rPr>
              <a:t>notificaciones</a:t>
            </a:r>
            <a:r>
              <a:rPr lang="en-US" sz="1200" dirty="0" smtClean="0">
                <a:solidFill>
                  <a:schemeClr val="bg1"/>
                </a:solidFill>
                <a:effectLst>
                  <a:outerShdw blurRad="50800" dist="38100" dir="2700000" algn="tl" rotWithShape="0">
                    <a:prstClr val="black">
                      <a:alpha val="40000"/>
                    </a:prstClr>
                  </a:outerShdw>
                </a:effectLst>
              </a:rPr>
              <a:t> </a:t>
            </a:r>
            <a:r>
              <a:rPr lang="en-US" sz="1200" dirty="0" err="1" smtClean="0">
                <a:solidFill>
                  <a:schemeClr val="bg1"/>
                </a:solidFill>
                <a:effectLst>
                  <a:outerShdw blurRad="50800" dist="38100" dir="2700000" algn="tl" rotWithShape="0">
                    <a:prstClr val="black">
                      <a:alpha val="40000"/>
                    </a:prstClr>
                  </a:outerShdw>
                </a:effectLst>
              </a:rPr>
              <a:t>especiales</a:t>
            </a:r>
            <a:r>
              <a:rPr lang="en-US" sz="1200" dirty="0" smtClean="0">
                <a:solidFill>
                  <a:schemeClr val="bg1"/>
                </a:solidFill>
                <a:effectLst>
                  <a:outerShdw blurRad="50800" dist="38100" dir="2700000" algn="tl" rotWithShape="0">
                    <a:prstClr val="black">
                      <a:alpha val="40000"/>
                    </a:prstClr>
                  </a:outerShdw>
                </a:effectLst>
              </a:rPr>
              <a:t> y </a:t>
            </a:r>
            <a:r>
              <a:rPr lang="en-US" sz="1200" dirty="0" err="1" smtClean="0">
                <a:solidFill>
                  <a:schemeClr val="bg1"/>
                </a:solidFill>
                <a:effectLst>
                  <a:outerShdw blurRad="50800" dist="38100" dir="2700000" algn="tl" rotWithShape="0">
                    <a:prstClr val="black">
                      <a:alpha val="40000"/>
                    </a:prstClr>
                  </a:outerShdw>
                </a:effectLst>
              </a:rPr>
              <a:t>personalizadas</a:t>
            </a:r>
            <a:r>
              <a:rPr lang="en-US" sz="1200" dirty="0" smtClean="0">
                <a:solidFill>
                  <a:schemeClr val="bg1"/>
                </a:solidFill>
                <a:effectLst>
                  <a:outerShdw blurRad="50800" dist="38100" dir="2700000" algn="tl" rotWithShape="0">
                    <a:prstClr val="black">
                      <a:alpha val="40000"/>
                    </a:prstClr>
                  </a:outerShdw>
                </a:effectLst>
              </a:rPr>
              <a:t> </a:t>
            </a:r>
            <a:r>
              <a:rPr lang="en-US" sz="1200" dirty="0" err="1" smtClean="0">
                <a:solidFill>
                  <a:schemeClr val="bg1"/>
                </a:solidFill>
                <a:effectLst>
                  <a:outerShdw blurRad="50800" dist="38100" dir="2700000" algn="tl" rotWithShape="0">
                    <a:prstClr val="black">
                      <a:alpha val="40000"/>
                    </a:prstClr>
                  </a:outerShdw>
                </a:effectLst>
              </a:rPr>
              <a:t>en</a:t>
            </a:r>
            <a:r>
              <a:rPr lang="en-US" sz="1200" dirty="0" smtClean="0">
                <a:solidFill>
                  <a:schemeClr val="bg1"/>
                </a:solidFill>
                <a:effectLst>
                  <a:outerShdw blurRad="50800" dist="38100" dir="2700000" algn="tl" rotWithShape="0">
                    <a:prstClr val="black">
                      <a:alpha val="40000"/>
                    </a:prstClr>
                  </a:outerShdw>
                </a:effectLst>
              </a:rPr>
              <a:t> la App:</a:t>
            </a:r>
          </a:p>
          <a:p>
            <a:pPr marL="0" indent="0">
              <a:buNone/>
            </a:pPr>
            <a:endParaRPr lang="en-US" sz="1200" dirty="0">
              <a:solidFill>
                <a:schemeClr val="bg1"/>
              </a:solidFill>
              <a:effectLst>
                <a:outerShdw blurRad="50800" dist="38100" dir="2700000" algn="tl" rotWithShape="0">
                  <a:prstClr val="black">
                    <a:alpha val="40000"/>
                  </a:prstClr>
                </a:outerShdw>
              </a:effectLst>
            </a:endParaRPr>
          </a:p>
          <a:p>
            <a:pPr marL="341313" lvl="1" indent="-227013"/>
            <a:r>
              <a:rPr lang="en-US" sz="1200" dirty="0">
                <a:solidFill>
                  <a:schemeClr val="bg1"/>
                </a:solidFill>
                <a:effectLst>
                  <a:outerShdw blurRad="50800" dist="38100" dir="2700000" algn="tl" rotWithShape="0">
                    <a:prstClr val="black">
                      <a:alpha val="40000"/>
                    </a:prstClr>
                  </a:outerShdw>
                </a:effectLst>
              </a:rPr>
              <a:t>VIP</a:t>
            </a:r>
          </a:p>
          <a:p>
            <a:pPr marL="341313" lvl="1" indent="-227013"/>
            <a:r>
              <a:rPr lang="en-US" sz="1200" dirty="0" err="1" smtClean="0">
                <a:solidFill>
                  <a:schemeClr val="bg1"/>
                </a:solidFill>
                <a:effectLst>
                  <a:outerShdw blurRad="50800" dist="38100" dir="2700000" algn="tl" rotWithShape="0">
                    <a:prstClr val="black">
                      <a:alpha val="40000"/>
                    </a:prstClr>
                  </a:outerShdw>
                </a:effectLst>
              </a:rPr>
              <a:t>Alquile</a:t>
            </a:r>
            <a:r>
              <a:rPr lang="en-US" sz="1200" dirty="0" smtClean="0">
                <a:solidFill>
                  <a:schemeClr val="bg1"/>
                </a:solidFill>
                <a:effectLst>
                  <a:outerShdw blurRad="50800" dist="38100" dir="2700000" algn="tl" rotWithShape="0">
                    <a:prstClr val="black">
                      <a:alpha val="40000"/>
                    </a:prstClr>
                  </a:outerShdw>
                </a:effectLst>
              </a:rPr>
              <a:t> un </a:t>
            </a:r>
            <a:r>
              <a:rPr lang="en-US" sz="1200" dirty="0" err="1" smtClean="0">
                <a:solidFill>
                  <a:schemeClr val="bg1"/>
                </a:solidFill>
                <a:effectLst>
                  <a:outerShdw blurRad="50800" dist="38100" dir="2700000" algn="tl" rotWithShape="0">
                    <a:prstClr val="black">
                      <a:alpha val="40000"/>
                    </a:prstClr>
                  </a:outerShdw>
                </a:effectLst>
              </a:rPr>
              <a:t>vehículo</a:t>
            </a:r>
            <a:endParaRPr lang="en-US" sz="1200" dirty="0">
              <a:solidFill>
                <a:schemeClr val="bg1"/>
              </a:solidFill>
              <a:effectLst>
                <a:outerShdw blurRad="50800" dist="38100" dir="2700000" algn="tl" rotWithShape="0">
                  <a:prstClr val="black">
                    <a:alpha val="40000"/>
                  </a:prstClr>
                </a:outerShdw>
              </a:effectLst>
            </a:endParaRPr>
          </a:p>
          <a:p>
            <a:pPr marL="341313" lvl="1" indent="-227013"/>
            <a:r>
              <a:rPr lang="en-US" sz="1200" dirty="0" err="1" smtClean="0">
                <a:solidFill>
                  <a:schemeClr val="bg1"/>
                </a:solidFill>
                <a:effectLst>
                  <a:outerShdw blurRad="50800" dist="38100" dir="2700000" algn="tl" rotWithShape="0">
                    <a:prstClr val="black">
                      <a:alpha val="40000"/>
                    </a:prstClr>
                  </a:outerShdw>
                </a:effectLst>
              </a:rPr>
              <a:t>Descuentos</a:t>
            </a:r>
            <a:r>
              <a:rPr lang="en-US" sz="1200" dirty="0" smtClean="0">
                <a:solidFill>
                  <a:schemeClr val="bg1"/>
                </a:solidFill>
                <a:effectLst>
                  <a:outerShdw blurRad="50800" dist="38100" dir="2700000" algn="tl" rotWithShape="0">
                    <a:prstClr val="black">
                      <a:alpha val="40000"/>
                    </a:prstClr>
                  </a:outerShdw>
                </a:effectLst>
              </a:rPr>
              <a:t> </a:t>
            </a:r>
            <a:r>
              <a:rPr lang="en-US" sz="1200" dirty="0" err="1" smtClean="0">
                <a:solidFill>
                  <a:schemeClr val="bg1"/>
                </a:solidFill>
                <a:effectLst>
                  <a:outerShdw blurRad="50800" dist="38100" dir="2700000" algn="tl" rotWithShape="0">
                    <a:prstClr val="black">
                      <a:alpha val="40000"/>
                    </a:prstClr>
                  </a:outerShdw>
                </a:effectLst>
              </a:rPr>
              <a:t>en</a:t>
            </a:r>
            <a:r>
              <a:rPr lang="en-US" sz="1200" dirty="0" smtClean="0">
                <a:solidFill>
                  <a:schemeClr val="bg1"/>
                </a:solidFill>
                <a:effectLst>
                  <a:outerShdw blurRad="50800" dist="38100" dir="2700000" algn="tl" rotWithShape="0">
                    <a:prstClr val="black">
                      <a:alpha val="40000"/>
                    </a:prstClr>
                  </a:outerShdw>
                </a:effectLst>
              </a:rPr>
              <a:t> </a:t>
            </a:r>
            <a:r>
              <a:rPr lang="en-US" sz="1200" dirty="0" err="1" smtClean="0">
                <a:solidFill>
                  <a:schemeClr val="bg1"/>
                </a:solidFill>
                <a:effectLst>
                  <a:outerShdw blurRad="50800" dist="38100" dir="2700000" algn="tl" rotWithShape="0">
                    <a:prstClr val="black">
                      <a:alpha val="40000"/>
                    </a:prstClr>
                  </a:outerShdw>
                </a:effectLst>
              </a:rPr>
              <a:t>Restaurante</a:t>
            </a:r>
            <a:endParaRPr lang="en-US" sz="1200" dirty="0">
              <a:solidFill>
                <a:schemeClr val="bg1"/>
              </a:solidFill>
              <a:effectLst>
                <a:outerShdw blurRad="50800" dist="38100" dir="2700000" algn="tl" rotWithShape="0">
                  <a:prstClr val="black">
                    <a:alpha val="40000"/>
                  </a:prstClr>
                </a:outerShdw>
              </a:effectLst>
            </a:endParaRPr>
          </a:p>
          <a:p>
            <a:pPr marL="341313" lvl="1" indent="-227013"/>
            <a:r>
              <a:rPr lang="en-US" sz="1200" dirty="0" err="1" smtClean="0">
                <a:solidFill>
                  <a:schemeClr val="bg1"/>
                </a:solidFill>
                <a:effectLst>
                  <a:outerShdw blurRad="50800" dist="38100" dir="2700000" algn="tl" rotWithShape="0">
                    <a:prstClr val="black">
                      <a:alpha val="40000"/>
                    </a:prstClr>
                  </a:outerShdw>
                </a:effectLst>
              </a:rPr>
              <a:t>Ofertas</a:t>
            </a:r>
            <a:r>
              <a:rPr lang="en-US" sz="1200" dirty="0" smtClean="0">
                <a:solidFill>
                  <a:schemeClr val="bg1"/>
                </a:solidFill>
                <a:effectLst>
                  <a:outerShdw blurRad="50800" dist="38100" dir="2700000" algn="tl" rotWithShape="0">
                    <a:prstClr val="black">
                      <a:alpha val="40000"/>
                    </a:prstClr>
                  </a:outerShdw>
                </a:effectLst>
              </a:rPr>
              <a:t> </a:t>
            </a:r>
            <a:r>
              <a:rPr lang="en-US" sz="1200" dirty="0" err="1" smtClean="0">
                <a:solidFill>
                  <a:schemeClr val="bg1"/>
                </a:solidFill>
                <a:effectLst>
                  <a:outerShdw blurRad="50800" dist="38100" dir="2700000" algn="tl" rotWithShape="0">
                    <a:prstClr val="black">
                      <a:alpha val="40000"/>
                    </a:prstClr>
                  </a:outerShdw>
                </a:effectLst>
              </a:rPr>
              <a:t>promocionales</a:t>
            </a:r>
            <a:endParaRPr lang="en-US" sz="1200" dirty="0" smtClean="0">
              <a:solidFill>
                <a:schemeClr val="bg1"/>
              </a:solidFill>
              <a:effectLst>
                <a:outerShdw blurRad="50800" dist="38100" dir="2700000" algn="tl" rotWithShape="0">
                  <a:prstClr val="black">
                    <a:alpha val="40000"/>
                  </a:prstClr>
                </a:outerShdw>
              </a:effectLst>
            </a:endParaRPr>
          </a:p>
          <a:p>
            <a:pPr marL="341313" lvl="1" indent="-227013"/>
            <a:r>
              <a:rPr lang="en-US" sz="1200" dirty="0" err="1" smtClean="0">
                <a:solidFill>
                  <a:schemeClr val="bg1"/>
                </a:solidFill>
                <a:effectLst>
                  <a:outerShdw blurRad="50800" dist="38100" dir="2700000" algn="tl" rotWithShape="0">
                    <a:prstClr val="black">
                      <a:alpha val="40000"/>
                    </a:prstClr>
                  </a:outerShdw>
                </a:effectLst>
              </a:rPr>
              <a:t>Encuestas</a:t>
            </a:r>
            <a:r>
              <a:rPr lang="en-US" sz="1200" dirty="0" smtClean="0">
                <a:solidFill>
                  <a:schemeClr val="bg1"/>
                </a:solidFill>
                <a:effectLst>
                  <a:outerShdw blurRad="50800" dist="38100" dir="2700000" algn="tl" rotWithShape="0">
                    <a:prstClr val="black">
                      <a:alpha val="40000"/>
                    </a:prstClr>
                  </a:outerShdw>
                </a:effectLst>
              </a:rPr>
              <a:t> de </a:t>
            </a:r>
            <a:r>
              <a:rPr lang="en-US" sz="1200" dirty="0" err="1" smtClean="0">
                <a:solidFill>
                  <a:schemeClr val="bg1"/>
                </a:solidFill>
                <a:effectLst>
                  <a:outerShdw blurRad="50800" dist="38100" dir="2700000" algn="tl" rotWithShape="0">
                    <a:prstClr val="black">
                      <a:alpha val="40000"/>
                    </a:prstClr>
                  </a:outerShdw>
                </a:effectLst>
              </a:rPr>
              <a:t>Satisfacción</a:t>
            </a:r>
            <a:endParaRPr lang="en-US" sz="1200" dirty="0" smtClean="0">
              <a:solidFill>
                <a:schemeClr val="bg1"/>
              </a:solidFill>
              <a:effectLst>
                <a:outerShdw blurRad="50800" dist="38100" dir="2700000" algn="tl" rotWithShape="0">
                  <a:prstClr val="black">
                    <a:alpha val="40000"/>
                  </a:prstClr>
                </a:outerShdw>
              </a:effectLst>
            </a:endParaRPr>
          </a:p>
          <a:p>
            <a:pPr marL="341313" lvl="1" indent="-227013"/>
            <a:r>
              <a:rPr lang="en-US" sz="1200" dirty="0" err="1" smtClean="0">
                <a:solidFill>
                  <a:schemeClr val="bg1"/>
                </a:solidFill>
                <a:effectLst>
                  <a:outerShdw blurRad="50800" dist="38100" dir="2700000" algn="tl" rotWithShape="0">
                    <a:prstClr val="black">
                      <a:alpha val="40000"/>
                    </a:prstClr>
                  </a:outerShdw>
                </a:effectLst>
              </a:rPr>
              <a:t>Qué</a:t>
            </a:r>
            <a:r>
              <a:rPr lang="en-US" sz="1200" dirty="0" smtClean="0">
                <a:solidFill>
                  <a:schemeClr val="bg1"/>
                </a:solidFill>
                <a:effectLst>
                  <a:outerShdw blurRad="50800" dist="38100" dir="2700000" algn="tl" rotWithShape="0">
                    <a:prstClr val="black">
                      <a:alpha val="40000"/>
                    </a:prstClr>
                  </a:outerShdw>
                </a:effectLst>
              </a:rPr>
              <a:t> </a:t>
            </a:r>
            <a:r>
              <a:rPr lang="en-US" sz="1200" dirty="0" err="1" smtClean="0">
                <a:solidFill>
                  <a:schemeClr val="bg1"/>
                </a:solidFill>
                <a:effectLst>
                  <a:outerShdw blurRad="50800" dist="38100" dir="2700000" algn="tl" rotWithShape="0">
                    <a:prstClr val="black">
                      <a:alpha val="40000"/>
                    </a:prstClr>
                  </a:outerShdw>
                </a:effectLst>
              </a:rPr>
              <a:t>hacer</a:t>
            </a:r>
            <a:endParaRPr lang="en-US" sz="1200" dirty="0">
              <a:solidFill>
                <a:schemeClr val="bg1"/>
              </a:solidFill>
              <a:effectLst>
                <a:outerShdw blurRad="50800" dist="38100" dir="2700000" algn="tl" rotWithShape="0">
                  <a:prstClr val="black">
                    <a:alpha val="40000"/>
                  </a:prstClr>
                </a:outerShdw>
              </a:effectLst>
            </a:endParaRPr>
          </a:p>
        </p:txBody>
      </p:sp>
      <p:sp>
        <p:nvSpPr>
          <p:cNvPr id="21" name="Footer Placeholder 7"/>
          <p:cNvSpPr txBox="1">
            <a:spLocks/>
          </p:cNvSpPr>
          <p:nvPr/>
        </p:nvSpPr>
        <p:spPr bwMode="auto">
          <a:xfrm>
            <a:off x="1741543" y="5743494"/>
            <a:ext cx="6081590" cy="30401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64288" tIns="32144" rIns="64288" bIns="32144" anchor="ctr"/>
          <a:lstStyle>
            <a:lvl1pPr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600" dirty="0" smtClean="0">
                <a:solidFill>
                  <a:schemeClr val="bg1"/>
                </a:solidFill>
                <a:effectLst>
                  <a:outerShdw blurRad="63500" dist="25400" dir="5400000" algn="t" rotWithShape="0">
                    <a:prstClr val="black">
                      <a:alpha val="95000"/>
                    </a:prstClr>
                  </a:outerShdw>
                </a:effectLst>
                <a:latin typeface="Calibri" pitchFamily="34" charset="0"/>
                <a:ea typeface="ヒラギノ角ゴ ProN W3" charset="0"/>
                <a:cs typeface="Calibri" pitchFamily="34" charset="0"/>
                <a:sym typeface="Gill Sans" charset="0"/>
              </a:rPr>
              <a:t>Total Communicator Solutions, Inc.  (TCS) Proprietary and Confidential </a:t>
            </a:r>
          </a:p>
          <a:p>
            <a:pPr algn="ctr" eaLnBrk="1" fontAlgn="base" hangingPunct="1">
              <a:spcBef>
                <a:spcPct val="0"/>
              </a:spcBef>
              <a:spcAft>
                <a:spcPct val="0"/>
              </a:spcAft>
            </a:pPr>
            <a:r>
              <a:rPr lang="en-US" sz="500" dirty="0" smtClean="0">
                <a:solidFill>
                  <a:schemeClr val="bg1"/>
                </a:solidFill>
                <a:effectLst>
                  <a:outerShdw blurRad="63500" dist="25400" dir="5400000" algn="t" rotWithShape="0">
                    <a:prstClr val="black">
                      <a:alpha val="95000"/>
                    </a:prstClr>
                  </a:outerShdw>
                </a:effectLst>
                <a:latin typeface="Calibri" pitchFamily="34" charset="0"/>
                <a:ea typeface="ヒラギノ角ゴ ProN W3" charset="0"/>
                <a:cs typeface="Calibri" pitchFamily="34" charset="0"/>
                <a:sym typeface="Gill Sans" charset="0"/>
              </a:rPr>
              <a:t>Any use of trademarks, logos or designs contained herein is for informative and illustrative purposes only and does not imply endorsement by the owner thereof</a:t>
            </a:r>
          </a:p>
        </p:txBody>
      </p:sp>
      <p:sp>
        <p:nvSpPr>
          <p:cNvPr id="23" name="Shape 189"/>
          <p:cNvSpPr txBox="1"/>
          <p:nvPr/>
        </p:nvSpPr>
        <p:spPr>
          <a:xfrm>
            <a:off x="271550" y="246275"/>
            <a:ext cx="8607300" cy="783000"/>
          </a:xfrm>
          <a:prstGeom prst="rect">
            <a:avLst/>
          </a:prstGeom>
          <a:noFill/>
          <a:ln>
            <a:noFill/>
          </a:ln>
        </p:spPr>
        <p:txBody>
          <a:bodyPr lIns="91425" tIns="91425" rIns="91425" bIns="91425" anchor="t" anchorCtr="0">
            <a:noAutofit/>
          </a:bodyPr>
          <a:lstStyle/>
          <a:p>
            <a:pPr lvl="0" rtl="0">
              <a:spcBef>
                <a:spcPts val="0"/>
              </a:spcBef>
              <a:buNone/>
            </a:pPr>
            <a:r>
              <a:rPr lang="es" sz="2600" b="1" dirty="0" smtClean="0">
                <a:solidFill>
                  <a:srgbClr val="0474BA"/>
                </a:solidFill>
                <a:latin typeface="Roboto Slab"/>
                <a:ea typeface="Roboto Slab"/>
                <a:cs typeface="Roboto Slab"/>
                <a:sym typeface="Roboto Slab"/>
              </a:rPr>
              <a:t>Hoteles</a:t>
            </a:r>
            <a:endParaRPr lang="es" sz="2600" b="1" dirty="0">
              <a:solidFill>
                <a:srgbClr val="0474BA"/>
              </a:solidFill>
              <a:latin typeface="Roboto Slab"/>
              <a:ea typeface="Roboto Slab"/>
              <a:cs typeface="Roboto Slab"/>
              <a:sym typeface="Roboto Slab"/>
            </a:endParaRPr>
          </a:p>
        </p:txBody>
      </p:sp>
      <p:cxnSp>
        <p:nvCxnSpPr>
          <p:cNvPr id="24" name="Shape 190"/>
          <p:cNvCxnSpPr/>
          <p:nvPr/>
        </p:nvCxnSpPr>
        <p:spPr>
          <a:xfrm>
            <a:off x="372600" y="852425"/>
            <a:ext cx="8291399" cy="0"/>
          </a:xfrm>
          <a:prstGeom prst="straightConnector1">
            <a:avLst/>
          </a:prstGeom>
          <a:noFill/>
          <a:ln w="38100" cap="flat">
            <a:solidFill>
              <a:srgbClr val="0474BA"/>
            </a:solidFill>
            <a:prstDash val="solid"/>
            <a:round/>
            <a:headEnd type="none" w="lg" len="lg"/>
            <a:tailEnd type="none" w="lg" len="lg"/>
          </a:ln>
        </p:spPr>
      </p:cxnSp>
      <p:pic>
        <p:nvPicPr>
          <p:cNvPr id="25" name="Shape 105"/>
          <p:cNvPicPr preferRelativeResize="0"/>
          <p:nvPr/>
        </p:nvPicPr>
        <p:blipFill>
          <a:blip r:embed="rId5">
            <a:alphaModFix/>
          </a:blip>
          <a:stretch>
            <a:fillRect/>
          </a:stretch>
        </p:blipFill>
        <p:spPr>
          <a:xfrm>
            <a:off x="7198998" y="6367475"/>
            <a:ext cx="924456" cy="348649"/>
          </a:xfrm>
          <a:prstGeom prst="rect">
            <a:avLst/>
          </a:prstGeom>
          <a:noFill/>
          <a:ln>
            <a:noFill/>
          </a:ln>
        </p:spPr>
      </p:pic>
      <p:pic>
        <p:nvPicPr>
          <p:cNvPr id="26" name="Shape 106"/>
          <p:cNvPicPr preferRelativeResize="0"/>
          <p:nvPr/>
        </p:nvPicPr>
        <p:blipFill>
          <a:blip r:embed="rId6">
            <a:alphaModFix/>
          </a:blip>
          <a:stretch>
            <a:fillRect/>
          </a:stretch>
        </p:blipFill>
        <p:spPr>
          <a:xfrm>
            <a:off x="8163421" y="6367473"/>
            <a:ext cx="808102" cy="348649"/>
          </a:xfrm>
          <a:prstGeom prst="rect">
            <a:avLst/>
          </a:prstGeom>
          <a:noFill/>
          <a:ln>
            <a:noFill/>
          </a:ln>
        </p:spPr>
      </p:pic>
    </p:spTree>
    <p:extLst>
      <p:ext uri="{BB962C8B-B14F-4D97-AF65-F5344CB8AC3E}">
        <p14:creationId xmlns:p14="http://schemas.microsoft.com/office/powerpoint/2010/main" val="3013802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900" decel="100000" fill="hold"/>
                                        <p:tgtEl>
                                          <p:spTgt spid="1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Dropbox\Total Communicator\Design Assets\game-changing-beacons-museu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8" y="908720"/>
            <a:ext cx="9135752" cy="5277088"/>
          </a:xfrm>
          <a:prstGeom prst="rect">
            <a:avLst/>
          </a:prstGeom>
          <a:noFill/>
          <a:extLst>
            <a:ext uri="{909E8E84-426E-40DD-AFC4-6F175D3DCCD1}">
              <a14:hiddenFill xmlns:a14="http://schemas.microsoft.com/office/drawing/2010/main">
                <a:solidFill>
                  <a:srgbClr val="FFFFFF"/>
                </a:solidFill>
              </a14:hiddenFill>
            </a:ext>
          </a:extLst>
        </p:spPr>
      </p:pic>
      <p:sp>
        <p:nvSpPr>
          <p:cNvPr id="6" name="Shape 189"/>
          <p:cNvSpPr txBox="1"/>
          <p:nvPr/>
        </p:nvSpPr>
        <p:spPr>
          <a:xfrm>
            <a:off x="271550" y="246275"/>
            <a:ext cx="8607300" cy="783000"/>
          </a:xfrm>
          <a:prstGeom prst="rect">
            <a:avLst/>
          </a:prstGeom>
          <a:noFill/>
          <a:ln>
            <a:noFill/>
          </a:ln>
        </p:spPr>
        <p:txBody>
          <a:bodyPr lIns="91425" tIns="91425" rIns="91425" bIns="91425" anchor="t" anchorCtr="0">
            <a:noAutofit/>
          </a:bodyPr>
          <a:lstStyle/>
          <a:p>
            <a:pPr lvl="0" rtl="0">
              <a:spcBef>
                <a:spcPts val="0"/>
              </a:spcBef>
              <a:buNone/>
            </a:pPr>
            <a:r>
              <a:rPr lang="es" sz="2600" b="1" dirty="0" smtClean="0">
                <a:solidFill>
                  <a:srgbClr val="0474BA"/>
                </a:solidFill>
                <a:latin typeface="Roboto Slab"/>
                <a:ea typeface="Roboto Slab"/>
                <a:cs typeface="Roboto Slab"/>
                <a:sym typeface="Roboto Slab"/>
              </a:rPr>
              <a:t>Museos y Patrimonio</a:t>
            </a:r>
            <a:endParaRPr lang="es" sz="2600" b="1" dirty="0">
              <a:solidFill>
                <a:srgbClr val="0474BA"/>
              </a:solidFill>
              <a:latin typeface="Roboto Slab"/>
              <a:ea typeface="Roboto Slab"/>
              <a:cs typeface="Roboto Slab"/>
              <a:sym typeface="Roboto Slab"/>
            </a:endParaRPr>
          </a:p>
        </p:txBody>
      </p:sp>
      <p:cxnSp>
        <p:nvCxnSpPr>
          <p:cNvPr id="7" name="Shape 190"/>
          <p:cNvCxnSpPr/>
          <p:nvPr/>
        </p:nvCxnSpPr>
        <p:spPr>
          <a:xfrm>
            <a:off x="372600" y="852425"/>
            <a:ext cx="8291399" cy="44100"/>
          </a:xfrm>
          <a:prstGeom prst="straightConnector1">
            <a:avLst/>
          </a:prstGeom>
          <a:noFill/>
          <a:ln w="38100" cap="flat">
            <a:solidFill>
              <a:srgbClr val="0474BA"/>
            </a:solidFill>
            <a:prstDash val="solid"/>
            <a:round/>
            <a:headEnd type="none" w="lg" len="lg"/>
            <a:tailEnd type="none" w="lg" len="lg"/>
          </a:ln>
        </p:spPr>
      </p:cxnSp>
      <p:sp>
        <p:nvSpPr>
          <p:cNvPr id="8" name="Subtitle 7"/>
          <p:cNvSpPr txBox="1">
            <a:spLocks/>
          </p:cNvSpPr>
          <p:nvPr/>
        </p:nvSpPr>
        <p:spPr>
          <a:xfrm>
            <a:off x="4932040" y="908720"/>
            <a:ext cx="4211960" cy="5277088"/>
          </a:xfrm>
          <a:prstGeom prst="rect">
            <a:avLst/>
          </a:prstGeom>
          <a:solidFill>
            <a:srgbClr val="F2F2F2">
              <a:alpha val="47843"/>
            </a:srgbClr>
          </a:solidFill>
        </p:spPr>
        <p:txBody>
          <a:bodyPr vert="horz" lIns="468000" tIns="45720" rIns="182880" bIns="45720" rtlCol="0">
            <a:no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200" b="1" dirty="0" smtClean="0">
              <a:solidFill>
                <a:schemeClr val="tx1">
                  <a:lumMod val="95000"/>
                  <a:lumOff val="5000"/>
                </a:schemeClr>
              </a:solidFill>
            </a:endParaRPr>
          </a:p>
          <a:p>
            <a:pPr marL="0" indent="0">
              <a:buNone/>
            </a:pPr>
            <a:endParaRPr lang="en-US" sz="1200" b="1" dirty="0" smtClean="0">
              <a:solidFill>
                <a:schemeClr val="tx1">
                  <a:lumMod val="95000"/>
                  <a:lumOff val="5000"/>
                </a:schemeClr>
              </a:solidFill>
            </a:endParaRPr>
          </a:p>
          <a:p>
            <a:pPr marL="0" indent="0">
              <a:buNone/>
            </a:pPr>
            <a:r>
              <a:rPr lang="en-US" sz="1200" b="1" dirty="0" err="1" smtClean="0">
                <a:solidFill>
                  <a:schemeClr val="tx1">
                    <a:lumMod val="95000"/>
                    <a:lumOff val="5000"/>
                  </a:schemeClr>
                </a:solidFill>
              </a:rPr>
              <a:t>Guias</a:t>
            </a:r>
            <a:r>
              <a:rPr lang="en-US" sz="1200" b="1" dirty="0" smtClean="0">
                <a:solidFill>
                  <a:schemeClr val="tx1">
                    <a:lumMod val="95000"/>
                    <a:lumOff val="5000"/>
                  </a:schemeClr>
                </a:solidFill>
              </a:rPr>
              <a:t> </a:t>
            </a:r>
            <a:r>
              <a:rPr lang="en-US" sz="1200" b="1" dirty="0" err="1" smtClean="0">
                <a:solidFill>
                  <a:schemeClr val="tx1">
                    <a:lumMod val="95000"/>
                    <a:lumOff val="5000"/>
                  </a:schemeClr>
                </a:solidFill>
              </a:rPr>
              <a:t>interactivas</a:t>
            </a:r>
            <a:r>
              <a:rPr lang="en-US" sz="1200" b="1" dirty="0" smtClean="0">
                <a:solidFill>
                  <a:schemeClr val="tx1">
                    <a:lumMod val="95000"/>
                    <a:lumOff val="5000"/>
                  </a:schemeClr>
                </a:solidFill>
              </a:rPr>
              <a:t> </a:t>
            </a:r>
            <a:r>
              <a:rPr lang="en-US" sz="1200" b="1" dirty="0" err="1" smtClean="0">
                <a:solidFill>
                  <a:schemeClr val="tx1">
                    <a:lumMod val="95000"/>
                    <a:lumOff val="5000"/>
                  </a:schemeClr>
                </a:solidFill>
              </a:rPr>
              <a:t>en</a:t>
            </a:r>
            <a:r>
              <a:rPr lang="en-US" sz="1200" b="1" dirty="0" smtClean="0">
                <a:solidFill>
                  <a:schemeClr val="tx1">
                    <a:lumMod val="95000"/>
                    <a:lumOff val="5000"/>
                  </a:schemeClr>
                </a:solidFill>
              </a:rPr>
              <a:t> </a:t>
            </a:r>
            <a:r>
              <a:rPr lang="en-US" sz="1200" b="1" dirty="0" err="1" smtClean="0">
                <a:solidFill>
                  <a:schemeClr val="tx1">
                    <a:lumMod val="95000"/>
                    <a:lumOff val="5000"/>
                  </a:schemeClr>
                </a:solidFill>
              </a:rPr>
              <a:t>Realidad</a:t>
            </a:r>
            <a:r>
              <a:rPr lang="en-US" sz="1200" b="1" dirty="0" smtClean="0">
                <a:solidFill>
                  <a:schemeClr val="tx1">
                    <a:lumMod val="95000"/>
                    <a:lumOff val="5000"/>
                  </a:schemeClr>
                </a:solidFill>
              </a:rPr>
              <a:t> </a:t>
            </a:r>
            <a:r>
              <a:rPr lang="en-US" sz="1200" b="1" dirty="0" err="1" smtClean="0">
                <a:solidFill>
                  <a:schemeClr val="tx1">
                    <a:lumMod val="95000"/>
                    <a:lumOff val="5000"/>
                  </a:schemeClr>
                </a:solidFill>
              </a:rPr>
              <a:t>Aumentada</a:t>
            </a:r>
            <a:endParaRPr lang="en-US" sz="1200" b="1" dirty="0" smtClean="0">
              <a:solidFill>
                <a:schemeClr val="tx1">
                  <a:lumMod val="95000"/>
                  <a:lumOff val="5000"/>
                </a:schemeClr>
              </a:solidFill>
            </a:endParaRPr>
          </a:p>
          <a:p>
            <a:pPr marL="0" indent="0">
              <a:buNone/>
            </a:pPr>
            <a:endParaRPr lang="en-US" sz="1200" b="1" dirty="0">
              <a:solidFill>
                <a:schemeClr val="tx1">
                  <a:lumMod val="95000"/>
                  <a:lumOff val="5000"/>
                </a:schemeClr>
              </a:solidFill>
            </a:endParaRPr>
          </a:p>
          <a:p>
            <a:pPr marL="0" indent="0">
              <a:buNone/>
            </a:pPr>
            <a:r>
              <a:rPr lang="en-US" sz="1200" b="1" dirty="0" err="1" smtClean="0">
                <a:solidFill>
                  <a:schemeClr val="tx1">
                    <a:lumMod val="95000"/>
                    <a:lumOff val="5000"/>
                  </a:schemeClr>
                </a:solidFill>
              </a:rPr>
              <a:t>Eliminación</a:t>
            </a:r>
            <a:r>
              <a:rPr lang="en-US" sz="1200" b="1" dirty="0" smtClean="0">
                <a:solidFill>
                  <a:schemeClr val="tx1">
                    <a:lumMod val="95000"/>
                    <a:lumOff val="5000"/>
                  </a:schemeClr>
                </a:solidFill>
              </a:rPr>
              <a:t> de </a:t>
            </a:r>
            <a:r>
              <a:rPr lang="en-US" sz="1200" b="1" dirty="0" err="1" smtClean="0">
                <a:solidFill>
                  <a:schemeClr val="tx1">
                    <a:lumMod val="95000"/>
                    <a:lumOff val="5000"/>
                  </a:schemeClr>
                </a:solidFill>
              </a:rPr>
              <a:t>elementos</a:t>
            </a:r>
            <a:r>
              <a:rPr lang="en-US" sz="1200" b="1" dirty="0" smtClean="0">
                <a:solidFill>
                  <a:schemeClr val="tx1">
                    <a:lumMod val="95000"/>
                    <a:lumOff val="5000"/>
                  </a:schemeClr>
                </a:solidFill>
              </a:rPr>
              <a:t> </a:t>
            </a:r>
            <a:r>
              <a:rPr lang="en-US" sz="1200" b="1" dirty="0" err="1" smtClean="0">
                <a:solidFill>
                  <a:schemeClr val="tx1">
                    <a:lumMod val="95000"/>
                    <a:lumOff val="5000"/>
                  </a:schemeClr>
                </a:solidFill>
              </a:rPr>
              <a:t>físicos</a:t>
            </a:r>
            <a:r>
              <a:rPr lang="en-US" sz="1200" b="1" dirty="0" smtClean="0">
                <a:solidFill>
                  <a:schemeClr val="tx1">
                    <a:lumMod val="95000"/>
                    <a:lumOff val="5000"/>
                  </a:schemeClr>
                </a:solidFill>
              </a:rPr>
              <a:t> </a:t>
            </a:r>
            <a:r>
              <a:rPr lang="en-US" sz="1200" b="1" dirty="0" err="1" smtClean="0">
                <a:solidFill>
                  <a:schemeClr val="tx1">
                    <a:lumMod val="95000"/>
                    <a:lumOff val="5000"/>
                  </a:schemeClr>
                </a:solidFill>
              </a:rPr>
              <a:t>informativos</a:t>
            </a:r>
            <a:endParaRPr lang="en-US" sz="1200" b="1" dirty="0" smtClean="0">
              <a:solidFill>
                <a:schemeClr val="tx1">
                  <a:lumMod val="95000"/>
                  <a:lumOff val="5000"/>
                </a:schemeClr>
              </a:solidFill>
            </a:endParaRPr>
          </a:p>
          <a:p>
            <a:pPr marL="0" indent="0">
              <a:buNone/>
            </a:pPr>
            <a:endParaRPr lang="en-US" sz="1200" b="1" dirty="0">
              <a:solidFill>
                <a:schemeClr val="tx1">
                  <a:lumMod val="95000"/>
                  <a:lumOff val="5000"/>
                </a:schemeClr>
              </a:solidFill>
            </a:endParaRPr>
          </a:p>
          <a:p>
            <a:pPr marL="0" indent="0">
              <a:buNone/>
            </a:pPr>
            <a:r>
              <a:rPr lang="en-US" sz="1200" b="1" dirty="0" err="1" smtClean="0">
                <a:solidFill>
                  <a:schemeClr val="tx1">
                    <a:lumMod val="95000"/>
                    <a:lumOff val="5000"/>
                  </a:schemeClr>
                </a:solidFill>
              </a:rPr>
              <a:t>Localización</a:t>
            </a:r>
            <a:r>
              <a:rPr lang="en-US" sz="1200" b="1" dirty="0" smtClean="0">
                <a:solidFill>
                  <a:schemeClr val="tx1">
                    <a:lumMod val="95000"/>
                    <a:lumOff val="5000"/>
                  </a:schemeClr>
                </a:solidFill>
              </a:rPr>
              <a:t> interior de </a:t>
            </a:r>
            <a:r>
              <a:rPr lang="en-US" sz="1200" b="1" dirty="0" err="1" smtClean="0">
                <a:solidFill>
                  <a:schemeClr val="tx1">
                    <a:lumMod val="95000"/>
                    <a:lumOff val="5000"/>
                  </a:schemeClr>
                </a:solidFill>
              </a:rPr>
              <a:t>las</a:t>
            </a:r>
            <a:r>
              <a:rPr lang="en-US" sz="1200" b="1" dirty="0" smtClean="0">
                <a:solidFill>
                  <a:schemeClr val="tx1">
                    <a:lumMod val="95000"/>
                    <a:lumOff val="5000"/>
                  </a:schemeClr>
                </a:solidFill>
              </a:rPr>
              <a:t> </a:t>
            </a:r>
            <a:r>
              <a:rPr lang="en-US" sz="1200" b="1" dirty="0" err="1" smtClean="0">
                <a:solidFill>
                  <a:schemeClr val="tx1">
                    <a:lumMod val="95000"/>
                    <a:lumOff val="5000"/>
                  </a:schemeClr>
                </a:solidFill>
              </a:rPr>
              <a:t>obras</a:t>
            </a:r>
            <a:endParaRPr lang="en-US" sz="1200" b="1" dirty="0" smtClean="0">
              <a:solidFill>
                <a:schemeClr val="tx1">
                  <a:lumMod val="95000"/>
                  <a:lumOff val="5000"/>
                </a:schemeClr>
              </a:solidFill>
            </a:endParaRPr>
          </a:p>
          <a:p>
            <a:pPr marL="0" indent="0">
              <a:buNone/>
            </a:pPr>
            <a:endParaRPr lang="en-US" sz="1200" b="1" dirty="0">
              <a:solidFill>
                <a:schemeClr val="tx1">
                  <a:lumMod val="95000"/>
                  <a:lumOff val="5000"/>
                </a:schemeClr>
              </a:solidFill>
            </a:endParaRPr>
          </a:p>
          <a:p>
            <a:pPr marL="0" indent="0">
              <a:buNone/>
            </a:pPr>
            <a:r>
              <a:rPr lang="en-US" sz="1200" b="1" dirty="0" err="1" smtClean="0">
                <a:solidFill>
                  <a:schemeClr val="tx1">
                    <a:lumMod val="95000"/>
                    <a:lumOff val="5000"/>
                  </a:schemeClr>
                </a:solidFill>
              </a:rPr>
              <a:t>Accesibilidad</a:t>
            </a:r>
            <a:r>
              <a:rPr lang="en-US" sz="1200" b="1" dirty="0" smtClean="0">
                <a:solidFill>
                  <a:schemeClr val="tx1">
                    <a:lumMod val="95000"/>
                    <a:lumOff val="5000"/>
                  </a:schemeClr>
                </a:solidFill>
              </a:rPr>
              <a:t> de </a:t>
            </a:r>
            <a:r>
              <a:rPr lang="en-US" sz="1200" b="1" dirty="0" err="1" smtClean="0">
                <a:solidFill>
                  <a:schemeClr val="tx1">
                    <a:lumMod val="95000"/>
                    <a:lumOff val="5000"/>
                  </a:schemeClr>
                </a:solidFill>
              </a:rPr>
              <a:t>contenidos</a:t>
            </a:r>
            <a:endParaRPr lang="en-US" sz="1200" b="1" dirty="0" smtClean="0">
              <a:solidFill>
                <a:schemeClr val="tx1">
                  <a:lumMod val="95000"/>
                  <a:lumOff val="5000"/>
                </a:schemeClr>
              </a:solidFill>
            </a:endParaRPr>
          </a:p>
          <a:p>
            <a:pPr marL="0" indent="0">
              <a:buNone/>
            </a:pPr>
            <a:endParaRPr lang="en-US" sz="1200" b="1" dirty="0">
              <a:solidFill>
                <a:schemeClr val="tx1">
                  <a:lumMod val="95000"/>
                  <a:lumOff val="5000"/>
                </a:schemeClr>
              </a:solidFill>
            </a:endParaRPr>
          </a:p>
          <a:p>
            <a:pPr marL="0" indent="0">
              <a:buNone/>
            </a:pPr>
            <a:r>
              <a:rPr lang="en-US" sz="1200" b="1" dirty="0" err="1" smtClean="0">
                <a:solidFill>
                  <a:schemeClr val="tx1">
                    <a:lumMod val="95000"/>
                    <a:lumOff val="5000"/>
                  </a:schemeClr>
                </a:solidFill>
              </a:rPr>
              <a:t>Venta</a:t>
            </a:r>
            <a:r>
              <a:rPr lang="en-US" sz="1200" b="1" dirty="0" smtClean="0">
                <a:solidFill>
                  <a:schemeClr val="tx1">
                    <a:lumMod val="95000"/>
                    <a:lumOff val="5000"/>
                  </a:schemeClr>
                </a:solidFill>
              </a:rPr>
              <a:t> de Entrada</a:t>
            </a:r>
          </a:p>
          <a:p>
            <a:pPr marL="0" indent="0">
              <a:buNone/>
            </a:pPr>
            <a:endParaRPr lang="en-US" sz="1200" b="1" dirty="0">
              <a:solidFill>
                <a:schemeClr val="tx1">
                  <a:lumMod val="95000"/>
                  <a:lumOff val="5000"/>
                </a:schemeClr>
              </a:solidFill>
            </a:endParaRPr>
          </a:p>
          <a:p>
            <a:pPr marL="0" indent="0">
              <a:buNone/>
            </a:pPr>
            <a:r>
              <a:rPr lang="en-US" sz="1200" b="1" dirty="0" err="1" smtClean="0">
                <a:solidFill>
                  <a:schemeClr val="tx1">
                    <a:lumMod val="95000"/>
                    <a:lumOff val="5000"/>
                  </a:schemeClr>
                </a:solidFill>
              </a:rPr>
              <a:t>Eventos</a:t>
            </a:r>
            <a:r>
              <a:rPr lang="en-US" sz="1200" b="1" dirty="0" smtClean="0">
                <a:solidFill>
                  <a:schemeClr val="tx1">
                    <a:lumMod val="95000"/>
                    <a:lumOff val="5000"/>
                  </a:schemeClr>
                </a:solidFill>
              </a:rPr>
              <a:t> y </a:t>
            </a:r>
            <a:r>
              <a:rPr lang="en-US" sz="1200" b="1" dirty="0" err="1" smtClean="0">
                <a:solidFill>
                  <a:schemeClr val="tx1">
                    <a:lumMod val="95000"/>
                    <a:lumOff val="5000"/>
                  </a:schemeClr>
                </a:solidFill>
              </a:rPr>
              <a:t>exposiciones</a:t>
            </a:r>
            <a:r>
              <a:rPr lang="en-US" sz="1200" b="1" dirty="0" smtClean="0">
                <a:solidFill>
                  <a:schemeClr val="tx1">
                    <a:lumMod val="95000"/>
                    <a:lumOff val="5000"/>
                  </a:schemeClr>
                </a:solidFill>
              </a:rPr>
              <a:t> </a:t>
            </a:r>
            <a:r>
              <a:rPr lang="en-US" sz="1200" b="1" dirty="0" err="1" smtClean="0">
                <a:solidFill>
                  <a:schemeClr val="tx1">
                    <a:lumMod val="95000"/>
                    <a:lumOff val="5000"/>
                  </a:schemeClr>
                </a:solidFill>
              </a:rPr>
              <a:t>cercanos</a:t>
            </a:r>
            <a:endParaRPr lang="en-US" sz="1200" b="1" dirty="0" smtClean="0">
              <a:solidFill>
                <a:schemeClr val="tx1">
                  <a:lumMod val="95000"/>
                  <a:lumOff val="5000"/>
                </a:schemeClr>
              </a:solidFill>
            </a:endParaRPr>
          </a:p>
          <a:p>
            <a:pPr marL="0" indent="0">
              <a:buNone/>
            </a:pPr>
            <a:endParaRPr lang="en-US" sz="1200" b="1" dirty="0">
              <a:solidFill>
                <a:schemeClr val="tx1">
                  <a:lumMod val="95000"/>
                  <a:lumOff val="5000"/>
                </a:schemeClr>
              </a:solidFill>
            </a:endParaRPr>
          </a:p>
          <a:p>
            <a:pPr marL="0" indent="0">
              <a:buNone/>
            </a:pPr>
            <a:r>
              <a:rPr lang="en-US" sz="1200" b="1" dirty="0" err="1" smtClean="0">
                <a:solidFill>
                  <a:schemeClr val="tx1">
                    <a:lumMod val="95000"/>
                    <a:lumOff val="5000"/>
                  </a:schemeClr>
                </a:solidFill>
              </a:rPr>
              <a:t>Guías</a:t>
            </a:r>
            <a:r>
              <a:rPr lang="en-US" sz="1200" b="1" dirty="0" smtClean="0">
                <a:solidFill>
                  <a:schemeClr val="tx1">
                    <a:lumMod val="95000"/>
                    <a:lumOff val="5000"/>
                  </a:schemeClr>
                </a:solidFill>
              </a:rPr>
              <a:t> </a:t>
            </a:r>
            <a:r>
              <a:rPr lang="en-US" sz="1200" b="1" dirty="0" err="1" smtClean="0">
                <a:solidFill>
                  <a:schemeClr val="tx1">
                    <a:lumMod val="95000"/>
                    <a:lumOff val="5000"/>
                  </a:schemeClr>
                </a:solidFill>
              </a:rPr>
              <a:t>Culturales</a:t>
            </a:r>
            <a:endParaRPr lang="en-US" sz="1200" b="1" dirty="0" smtClean="0">
              <a:solidFill>
                <a:schemeClr val="tx1">
                  <a:lumMod val="95000"/>
                  <a:lumOff val="5000"/>
                </a:schemeClr>
              </a:solidFill>
            </a:endParaRPr>
          </a:p>
          <a:p>
            <a:pPr marL="0" indent="0">
              <a:buNone/>
            </a:pPr>
            <a:endParaRPr lang="en-US" sz="1200" b="1" dirty="0">
              <a:solidFill>
                <a:schemeClr val="tx1">
                  <a:lumMod val="95000"/>
                  <a:lumOff val="5000"/>
                </a:schemeClr>
              </a:solidFill>
            </a:endParaRPr>
          </a:p>
          <a:p>
            <a:pPr marL="0" indent="0">
              <a:buNone/>
            </a:pPr>
            <a:r>
              <a:rPr lang="en-US" sz="1200" b="1" dirty="0" err="1" smtClean="0">
                <a:solidFill>
                  <a:schemeClr val="tx1">
                    <a:lumMod val="95000"/>
                    <a:lumOff val="5000"/>
                  </a:schemeClr>
                </a:solidFill>
              </a:rPr>
              <a:t>Guías</a:t>
            </a:r>
            <a:r>
              <a:rPr lang="en-US" sz="1200" b="1" dirty="0" smtClean="0">
                <a:solidFill>
                  <a:schemeClr val="tx1">
                    <a:lumMod val="95000"/>
                    <a:lumOff val="5000"/>
                  </a:schemeClr>
                </a:solidFill>
              </a:rPr>
              <a:t> </a:t>
            </a:r>
            <a:r>
              <a:rPr lang="en-US" sz="1200" b="1" dirty="0" err="1" smtClean="0">
                <a:solidFill>
                  <a:schemeClr val="tx1">
                    <a:lumMod val="95000"/>
                    <a:lumOff val="5000"/>
                  </a:schemeClr>
                </a:solidFill>
              </a:rPr>
              <a:t>Gastronómicas</a:t>
            </a:r>
            <a:endParaRPr lang="en-US" sz="1200" b="1" dirty="0" smtClean="0">
              <a:solidFill>
                <a:schemeClr val="tx1">
                  <a:lumMod val="95000"/>
                  <a:lumOff val="5000"/>
                </a:schemeClr>
              </a:solidFill>
            </a:endParaRPr>
          </a:p>
          <a:p>
            <a:pPr marL="0" indent="0">
              <a:buNone/>
            </a:pPr>
            <a:endParaRPr lang="en-US" sz="1200" b="1" dirty="0">
              <a:solidFill>
                <a:schemeClr val="tx1">
                  <a:lumMod val="95000"/>
                  <a:lumOff val="5000"/>
                </a:schemeClr>
              </a:solidFill>
            </a:endParaRPr>
          </a:p>
          <a:p>
            <a:pPr marL="0" indent="0">
              <a:buNone/>
            </a:pPr>
            <a:r>
              <a:rPr lang="en-US" sz="1200" b="1" dirty="0" err="1" smtClean="0">
                <a:solidFill>
                  <a:schemeClr val="tx1">
                    <a:lumMod val="95000"/>
                    <a:lumOff val="5000"/>
                  </a:schemeClr>
                </a:solidFill>
              </a:rPr>
              <a:t>Rutas</a:t>
            </a:r>
            <a:r>
              <a:rPr lang="en-US" sz="1200" b="1" dirty="0" smtClean="0">
                <a:solidFill>
                  <a:schemeClr val="tx1">
                    <a:lumMod val="95000"/>
                    <a:lumOff val="5000"/>
                  </a:schemeClr>
                </a:solidFill>
              </a:rPr>
              <a:t> y </a:t>
            </a:r>
            <a:r>
              <a:rPr lang="en-US" sz="1200" b="1" dirty="0" err="1" smtClean="0">
                <a:solidFill>
                  <a:schemeClr val="tx1">
                    <a:lumMod val="95000"/>
                    <a:lumOff val="5000"/>
                  </a:schemeClr>
                </a:solidFill>
              </a:rPr>
              <a:t>experiencias</a:t>
            </a:r>
            <a:endParaRPr lang="en-US" sz="1200" b="1" dirty="0">
              <a:solidFill>
                <a:schemeClr val="tx1">
                  <a:lumMod val="95000"/>
                  <a:lumOff val="5000"/>
                </a:schemeClr>
              </a:solidFill>
            </a:endParaRPr>
          </a:p>
          <a:p>
            <a:pPr marL="0" indent="0">
              <a:buNone/>
            </a:pPr>
            <a:endParaRPr lang="en-US" sz="1200" b="1" dirty="0" smtClean="0">
              <a:solidFill>
                <a:schemeClr val="tx1">
                  <a:lumMod val="95000"/>
                  <a:lumOff val="5000"/>
                </a:schemeClr>
              </a:solidFill>
            </a:endParaRPr>
          </a:p>
          <a:p>
            <a:pPr marL="0" indent="0">
              <a:buNone/>
            </a:pPr>
            <a:r>
              <a:rPr lang="en-US" sz="1200" b="1" dirty="0" err="1" smtClean="0">
                <a:solidFill>
                  <a:schemeClr val="tx1">
                    <a:lumMod val="95000"/>
                    <a:lumOff val="5000"/>
                  </a:schemeClr>
                </a:solidFill>
              </a:rPr>
              <a:t>Dinamización</a:t>
            </a:r>
            <a:r>
              <a:rPr lang="en-US" sz="1200" b="1" dirty="0" smtClean="0">
                <a:solidFill>
                  <a:schemeClr val="tx1">
                    <a:lumMod val="95000"/>
                    <a:lumOff val="5000"/>
                  </a:schemeClr>
                </a:solidFill>
              </a:rPr>
              <a:t> de </a:t>
            </a:r>
            <a:r>
              <a:rPr lang="en-US" sz="1200" b="1" dirty="0" err="1" smtClean="0">
                <a:solidFill>
                  <a:schemeClr val="tx1">
                    <a:lumMod val="95000"/>
                    <a:lumOff val="5000"/>
                  </a:schemeClr>
                </a:solidFill>
              </a:rPr>
              <a:t>zonas</a:t>
            </a:r>
            <a:r>
              <a:rPr lang="en-US" sz="1200" b="1" dirty="0" smtClean="0">
                <a:solidFill>
                  <a:schemeClr val="tx1">
                    <a:lumMod val="95000"/>
                    <a:lumOff val="5000"/>
                  </a:schemeClr>
                </a:solidFill>
              </a:rPr>
              <a:t> no </a:t>
            </a:r>
            <a:r>
              <a:rPr lang="en-US" sz="1200" b="1" dirty="0" err="1" smtClean="0">
                <a:solidFill>
                  <a:schemeClr val="tx1">
                    <a:lumMod val="95000"/>
                    <a:lumOff val="5000"/>
                  </a:schemeClr>
                </a:solidFill>
              </a:rPr>
              <a:t>turísticas</a:t>
            </a:r>
            <a:endParaRPr lang="en-US" sz="1200" b="1" dirty="0">
              <a:solidFill>
                <a:schemeClr val="tx1">
                  <a:lumMod val="95000"/>
                  <a:lumOff val="5000"/>
                </a:schemeClr>
              </a:solidFill>
            </a:endParaRPr>
          </a:p>
        </p:txBody>
      </p:sp>
    </p:spTree>
    <p:extLst>
      <p:ext uri="{BB962C8B-B14F-4D97-AF65-F5344CB8AC3E}">
        <p14:creationId xmlns:p14="http://schemas.microsoft.com/office/powerpoint/2010/main" val="19453352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pic>
        <p:nvPicPr>
          <p:cNvPr id="31" name="Shape 31"/>
          <p:cNvPicPr preferRelativeResize="0"/>
          <p:nvPr/>
        </p:nvPicPr>
        <p:blipFill rotWithShape="1">
          <a:blip r:embed="rId3">
            <a:alphaModFix amt="37000"/>
          </a:blip>
          <a:srcRect r="16659"/>
          <a:stretch/>
        </p:blipFill>
        <p:spPr>
          <a:xfrm>
            <a:off x="0" y="0"/>
            <a:ext cx="9144000" cy="6858000"/>
          </a:xfrm>
          <a:prstGeom prst="rect">
            <a:avLst/>
          </a:prstGeom>
          <a:noFill/>
          <a:ln>
            <a:noFill/>
          </a:ln>
        </p:spPr>
      </p:pic>
      <p:pic>
        <p:nvPicPr>
          <p:cNvPr id="33" name="Shape 33"/>
          <p:cNvPicPr preferRelativeResize="0"/>
          <p:nvPr/>
        </p:nvPicPr>
        <p:blipFill>
          <a:blip r:embed="rId4">
            <a:alphaModFix/>
          </a:blip>
          <a:stretch>
            <a:fillRect/>
          </a:stretch>
        </p:blipFill>
        <p:spPr>
          <a:xfrm>
            <a:off x="267099" y="677879"/>
            <a:ext cx="1099599" cy="1261111"/>
          </a:xfrm>
          <a:prstGeom prst="rect">
            <a:avLst/>
          </a:prstGeom>
          <a:noFill/>
          <a:ln>
            <a:noFill/>
          </a:ln>
        </p:spPr>
      </p:pic>
      <p:sp>
        <p:nvSpPr>
          <p:cNvPr id="34" name="Shape 34"/>
          <p:cNvSpPr txBox="1"/>
          <p:nvPr/>
        </p:nvSpPr>
        <p:spPr>
          <a:xfrm>
            <a:off x="5007306" y="314001"/>
            <a:ext cx="646199" cy="896700"/>
          </a:xfrm>
          <a:prstGeom prst="rect">
            <a:avLst/>
          </a:prstGeom>
          <a:noFill/>
          <a:ln>
            <a:noFill/>
          </a:ln>
        </p:spPr>
        <p:txBody>
          <a:bodyPr lIns="91425" tIns="91425" rIns="91425" bIns="91425" anchor="t" anchorCtr="0">
            <a:noAutofit/>
          </a:bodyPr>
          <a:lstStyle/>
          <a:p>
            <a:pPr lvl="0" rtl="0">
              <a:spcBef>
                <a:spcPts val="0"/>
              </a:spcBef>
              <a:buNone/>
            </a:pPr>
            <a:r>
              <a:rPr lang="es" sz="9600"/>
              <a:t>+</a:t>
            </a:r>
          </a:p>
        </p:txBody>
      </p:sp>
      <p:sp>
        <p:nvSpPr>
          <p:cNvPr id="35" name="Shape 35"/>
          <p:cNvSpPr txBox="1"/>
          <p:nvPr/>
        </p:nvSpPr>
        <p:spPr>
          <a:xfrm>
            <a:off x="1321073" y="313996"/>
            <a:ext cx="810000" cy="1935600"/>
          </a:xfrm>
          <a:prstGeom prst="rect">
            <a:avLst/>
          </a:prstGeom>
          <a:noFill/>
          <a:ln>
            <a:noFill/>
          </a:ln>
        </p:spPr>
        <p:txBody>
          <a:bodyPr lIns="91425" tIns="91425" rIns="91425" bIns="91425" anchor="t" anchorCtr="0">
            <a:noAutofit/>
          </a:bodyPr>
          <a:lstStyle/>
          <a:p>
            <a:pPr lvl="0" rtl="0">
              <a:spcBef>
                <a:spcPts val="0"/>
              </a:spcBef>
              <a:buNone/>
            </a:pPr>
            <a:r>
              <a:rPr lang="es" sz="9600"/>
              <a:t>+</a:t>
            </a:r>
          </a:p>
        </p:txBody>
      </p:sp>
      <p:pic>
        <p:nvPicPr>
          <p:cNvPr id="36" name="Shape 36"/>
          <p:cNvPicPr preferRelativeResize="0"/>
          <p:nvPr/>
        </p:nvPicPr>
        <p:blipFill rotWithShape="1">
          <a:blip r:embed="rId5">
            <a:alphaModFix/>
          </a:blip>
          <a:srcRect/>
          <a:stretch/>
        </p:blipFill>
        <p:spPr>
          <a:xfrm>
            <a:off x="2122765" y="703568"/>
            <a:ext cx="1132018" cy="1222581"/>
          </a:xfrm>
          <a:prstGeom prst="rect">
            <a:avLst/>
          </a:prstGeom>
          <a:noFill/>
          <a:ln>
            <a:noFill/>
          </a:ln>
        </p:spPr>
      </p:pic>
      <p:pic>
        <p:nvPicPr>
          <p:cNvPr id="37" name="Shape 37"/>
          <p:cNvPicPr preferRelativeResize="0"/>
          <p:nvPr/>
        </p:nvPicPr>
        <p:blipFill>
          <a:blip r:embed="rId6">
            <a:alphaModFix/>
          </a:blip>
          <a:stretch>
            <a:fillRect/>
          </a:stretch>
        </p:blipFill>
        <p:spPr>
          <a:xfrm>
            <a:off x="4010851" y="686401"/>
            <a:ext cx="1099590" cy="1248331"/>
          </a:xfrm>
          <a:prstGeom prst="rect">
            <a:avLst/>
          </a:prstGeom>
          <a:noFill/>
          <a:ln>
            <a:noFill/>
          </a:ln>
        </p:spPr>
      </p:pic>
      <p:sp>
        <p:nvSpPr>
          <p:cNvPr id="38" name="Shape 38"/>
          <p:cNvSpPr txBox="1"/>
          <p:nvPr/>
        </p:nvSpPr>
        <p:spPr>
          <a:xfrm>
            <a:off x="3153209" y="314001"/>
            <a:ext cx="646199" cy="896700"/>
          </a:xfrm>
          <a:prstGeom prst="rect">
            <a:avLst/>
          </a:prstGeom>
          <a:noFill/>
          <a:ln>
            <a:noFill/>
          </a:ln>
        </p:spPr>
        <p:txBody>
          <a:bodyPr lIns="91425" tIns="91425" rIns="91425" bIns="91425" anchor="t" anchorCtr="0">
            <a:noAutofit/>
          </a:bodyPr>
          <a:lstStyle/>
          <a:p>
            <a:pPr lvl="0" rtl="0">
              <a:spcBef>
                <a:spcPts val="0"/>
              </a:spcBef>
              <a:buNone/>
            </a:pPr>
            <a:r>
              <a:rPr lang="es" sz="9600"/>
              <a:t>+</a:t>
            </a:r>
          </a:p>
        </p:txBody>
      </p:sp>
      <p:sp>
        <p:nvSpPr>
          <p:cNvPr id="39" name="Shape 39"/>
          <p:cNvSpPr txBox="1"/>
          <p:nvPr/>
        </p:nvSpPr>
        <p:spPr>
          <a:xfrm>
            <a:off x="3079838" y="2249593"/>
            <a:ext cx="841800" cy="1168499"/>
          </a:xfrm>
          <a:prstGeom prst="rect">
            <a:avLst/>
          </a:prstGeom>
          <a:noFill/>
          <a:ln>
            <a:noFill/>
          </a:ln>
        </p:spPr>
        <p:txBody>
          <a:bodyPr lIns="91425" tIns="91425" rIns="91425" bIns="91425" anchor="t" anchorCtr="0">
            <a:noAutofit/>
          </a:bodyPr>
          <a:lstStyle/>
          <a:p>
            <a:pPr lvl="0" rtl="0">
              <a:spcBef>
                <a:spcPts val="0"/>
              </a:spcBef>
              <a:buNone/>
            </a:pPr>
            <a:r>
              <a:rPr lang="es" sz="9600"/>
              <a:t>+</a:t>
            </a:r>
          </a:p>
        </p:txBody>
      </p:sp>
      <p:sp>
        <p:nvSpPr>
          <p:cNvPr id="40" name="Shape 40"/>
          <p:cNvSpPr txBox="1"/>
          <p:nvPr/>
        </p:nvSpPr>
        <p:spPr>
          <a:xfrm>
            <a:off x="6929525" y="314001"/>
            <a:ext cx="841800" cy="1168499"/>
          </a:xfrm>
          <a:prstGeom prst="rect">
            <a:avLst/>
          </a:prstGeom>
          <a:noFill/>
          <a:ln>
            <a:noFill/>
          </a:ln>
        </p:spPr>
        <p:txBody>
          <a:bodyPr lIns="91425" tIns="91425" rIns="91425" bIns="91425" anchor="t" anchorCtr="0">
            <a:noAutofit/>
          </a:bodyPr>
          <a:lstStyle/>
          <a:p>
            <a:pPr lvl="0" rtl="0">
              <a:spcBef>
                <a:spcPts val="0"/>
              </a:spcBef>
              <a:buNone/>
            </a:pPr>
            <a:r>
              <a:rPr lang="es" sz="9600"/>
              <a:t>+</a:t>
            </a:r>
          </a:p>
        </p:txBody>
      </p:sp>
      <p:pic>
        <p:nvPicPr>
          <p:cNvPr id="41" name="Shape 41"/>
          <p:cNvPicPr preferRelativeResize="0"/>
          <p:nvPr/>
        </p:nvPicPr>
        <p:blipFill>
          <a:blip r:embed="rId7">
            <a:alphaModFix/>
          </a:blip>
          <a:stretch>
            <a:fillRect/>
          </a:stretch>
        </p:blipFill>
        <p:spPr>
          <a:xfrm>
            <a:off x="2012336" y="2486754"/>
            <a:ext cx="1123449" cy="1512921"/>
          </a:xfrm>
          <a:prstGeom prst="rect">
            <a:avLst/>
          </a:prstGeom>
          <a:noFill/>
          <a:ln>
            <a:noFill/>
          </a:ln>
        </p:spPr>
      </p:pic>
      <p:pic>
        <p:nvPicPr>
          <p:cNvPr id="42" name="Shape 42"/>
          <p:cNvPicPr preferRelativeResize="0"/>
          <p:nvPr/>
        </p:nvPicPr>
        <p:blipFill>
          <a:blip r:embed="rId8">
            <a:alphaModFix/>
          </a:blip>
          <a:stretch>
            <a:fillRect/>
          </a:stretch>
        </p:blipFill>
        <p:spPr>
          <a:xfrm>
            <a:off x="5881249" y="703562"/>
            <a:ext cx="1123449" cy="1472951"/>
          </a:xfrm>
          <a:prstGeom prst="rect">
            <a:avLst/>
          </a:prstGeom>
          <a:noFill/>
          <a:ln>
            <a:noFill/>
          </a:ln>
        </p:spPr>
      </p:pic>
      <p:pic>
        <p:nvPicPr>
          <p:cNvPr id="43" name="Shape 43"/>
          <p:cNvPicPr preferRelativeResize="0"/>
          <p:nvPr/>
        </p:nvPicPr>
        <p:blipFill>
          <a:blip r:embed="rId9">
            <a:alphaModFix/>
          </a:blip>
          <a:stretch>
            <a:fillRect/>
          </a:stretch>
        </p:blipFill>
        <p:spPr>
          <a:xfrm>
            <a:off x="7743198" y="686395"/>
            <a:ext cx="1155749" cy="1512749"/>
          </a:xfrm>
          <a:prstGeom prst="rect">
            <a:avLst/>
          </a:prstGeom>
          <a:noFill/>
          <a:ln>
            <a:noFill/>
          </a:ln>
        </p:spPr>
      </p:pic>
      <p:pic>
        <p:nvPicPr>
          <p:cNvPr id="44" name="Shape 44"/>
          <p:cNvPicPr preferRelativeResize="0"/>
          <p:nvPr/>
        </p:nvPicPr>
        <p:blipFill>
          <a:blip r:embed="rId10">
            <a:alphaModFix/>
          </a:blip>
          <a:stretch>
            <a:fillRect/>
          </a:stretch>
        </p:blipFill>
        <p:spPr>
          <a:xfrm>
            <a:off x="3962518" y="2486769"/>
            <a:ext cx="1123431" cy="1465458"/>
          </a:xfrm>
          <a:prstGeom prst="rect">
            <a:avLst/>
          </a:prstGeom>
          <a:noFill/>
          <a:ln>
            <a:noFill/>
          </a:ln>
        </p:spPr>
      </p:pic>
      <p:pic>
        <p:nvPicPr>
          <p:cNvPr id="45" name="Shape 45"/>
          <p:cNvPicPr preferRelativeResize="0"/>
          <p:nvPr/>
        </p:nvPicPr>
        <p:blipFill>
          <a:blip r:embed="rId11">
            <a:alphaModFix/>
          </a:blip>
          <a:stretch>
            <a:fillRect/>
          </a:stretch>
        </p:blipFill>
        <p:spPr>
          <a:xfrm>
            <a:off x="5801737" y="2458637"/>
            <a:ext cx="1155749" cy="1507639"/>
          </a:xfrm>
          <a:prstGeom prst="rect">
            <a:avLst/>
          </a:prstGeom>
          <a:noFill/>
          <a:ln>
            <a:noFill/>
          </a:ln>
        </p:spPr>
      </p:pic>
      <p:sp>
        <p:nvSpPr>
          <p:cNvPr id="46" name="Shape 46"/>
          <p:cNvSpPr txBox="1"/>
          <p:nvPr/>
        </p:nvSpPr>
        <p:spPr>
          <a:xfrm>
            <a:off x="4982363" y="2212493"/>
            <a:ext cx="841800" cy="1168499"/>
          </a:xfrm>
          <a:prstGeom prst="rect">
            <a:avLst/>
          </a:prstGeom>
          <a:noFill/>
          <a:ln>
            <a:noFill/>
          </a:ln>
        </p:spPr>
        <p:txBody>
          <a:bodyPr lIns="91425" tIns="91425" rIns="91425" bIns="91425" anchor="t" anchorCtr="0">
            <a:noAutofit/>
          </a:bodyPr>
          <a:lstStyle/>
          <a:p>
            <a:pPr lvl="0" algn="r" rtl="0">
              <a:spcBef>
                <a:spcPts val="0"/>
              </a:spcBef>
              <a:buNone/>
            </a:pPr>
            <a:r>
              <a:rPr lang="es" sz="9600" dirty="0"/>
              <a:t>+</a:t>
            </a:r>
          </a:p>
        </p:txBody>
      </p:sp>
      <p:pic>
        <p:nvPicPr>
          <p:cNvPr id="47" name="Shape 47"/>
          <p:cNvPicPr preferRelativeResize="0"/>
          <p:nvPr/>
        </p:nvPicPr>
        <p:blipFill>
          <a:blip r:embed="rId12">
            <a:alphaModFix/>
          </a:blip>
          <a:stretch>
            <a:fillRect/>
          </a:stretch>
        </p:blipFill>
        <p:spPr>
          <a:xfrm>
            <a:off x="7198998" y="6367475"/>
            <a:ext cx="924456" cy="348649"/>
          </a:xfrm>
          <a:prstGeom prst="rect">
            <a:avLst/>
          </a:prstGeom>
          <a:noFill/>
          <a:ln>
            <a:noFill/>
          </a:ln>
        </p:spPr>
      </p:pic>
      <p:pic>
        <p:nvPicPr>
          <p:cNvPr id="48" name="Shape 48"/>
          <p:cNvPicPr preferRelativeResize="0"/>
          <p:nvPr/>
        </p:nvPicPr>
        <p:blipFill>
          <a:blip r:embed="rId13">
            <a:alphaModFix/>
          </a:blip>
          <a:stretch>
            <a:fillRect/>
          </a:stretch>
        </p:blipFill>
        <p:spPr>
          <a:xfrm>
            <a:off x="8163421" y="6367473"/>
            <a:ext cx="808102" cy="348649"/>
          </a:xfrm>
          <a:prstGeom prst="rect">
            <a:avLst/>
          </a:prstGeom>
          <a:noFill/>
          <a:ln>
            <a:noFill/>
          </a:ln>
        </p:spPr>
      </p:pic>
      <p:pic>
        <p:nvPicPr>
          <p:cNvPr id="19" name="Shape 54"/>
          <p:cNvPicPr preferRelativeResize="0"/>
          <p:nvPr/>
        </p:nvPicPr>
        <p:blipFill>
          <a:blip r:embed="rId12">
            <a:alphaModFix/>
          </a:blip>
          <a:stretch>
            <a:fillRect/>
          </a:stretch>
        </p:blipFill>
        <p:spPr>
          <a:xfrm>
            <a:off x="3209287" y="4276792"/>
            <a:ext cx="3714159" cy="1400760"/>
          </a:xfrm>
          <a:prstGeom prst="rect">
            <a:avLst/>
          </a:prstGeom>
          <a:noFill/>
          <a:ln>
            <a:noFill/>
          </a:ln>
        </p:spPr>
      </p:pic>
      <p:sp>
        <p:nvSpPr>
          <p:cNvPr id="20" name="Shape 46"/>
          <p:cNvSpPr txBox="1"/>
          <p:nvPr/>
        </p:nvSpPr>
        <p:spPr>
          <a:xfrm>
            <a:off x="2102994" y="4008393"/>
            <a:ext cx="841800" cy="1168499"/>
          </a:xfrm>
          <a:prstGeom prst="rect">
            <a:avLst/>
          </a:prstGeom>
          <a:noFill/>
          <a:ln>
            <a:noFill/>
          </a:ln>
        </p:spPr>
        <p:txBody>
          <a:bodyPr lIns="91425" tIns="91425" rIns="91425" bIns="91425" anchor="t" anchorCtr="0">
            <a:noAutofit/>
          </a:bodyPr>
          <a:lstStyle/>
          <a:p>
            <a:pPr lvl="0" algn="r" rtl="0">
              <a:spcBef>
                <a:spcPts val="0"/>
              </a:spcBef>
              <a:buNone/>
            </a:pPr>
            <a:r>
              <a:rPr lang="es" sz="9600" dirty="0" smtClean="0"/>
              <a:t>=</a:t>
            </a:r>
            <a:endParaRPr lang="es" sz="9600" dirty="0"/>
          </a:p>
        </p:txBody>
      </p:sp>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PPT_restaurants-bars--v784929-160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19734"/>
            <a:ext cx="9144000" cy="5143500"/>
          </a:xfrm>
          <a:prstGeom prst="rect">
            <a:avLst/>
          </a:prstGeom>
        </p:spPr>
      </p:pic>
      <p:grpSp>
        <p:nvGrpSpPr>
          <p:cNvPr id="11" name="Group 15"/>
          <p:cNvGrpSpPr/>
          <p:nvPr/>
        </p:nvGrpSpPr>
        <p:grpSpPr>
          <a:xfrm>
            <a:off x="6256732" y="1567573"/>
            <a:ext cx="1963061" cy="4114800"/>
            <a:chOff x="5964429" y="482600"/>
            <a:chExt cx="1963061" cy="4114800"/>
          </a:xfrm>
        </p:grpSpPr>
        <p:pic>
          <p:nvPicPr>
            <p:cNvPr id="12" name="Picture 19" descr="PPT_iPhone5s-notificati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4429" y="482600"/>
              <a:ext cx="1963061" cy="4114800"/>
            </a:xfrm>
            <a:prstGeom prst="rect">
              <a:avLst/>
            </a:prstGeom>
            <a:effectLst>
              <a:outerShdw blurRad="50800" dist="38100" dir="5400000" algn="t" rotWithShape="0">
                <a:prstClr val="black">
                  <a:alpha val="40000"/>
                </a:prstClr>
              </a:outerShdw>
            </a:effectLst>
          </p:spPr>
        </p:pic>
        <p:sp>
          <p:nvSpPr>
            <p:cNvPr id="13" name="TextBox 20"/>
            <p:cNvSpPr txBox="1"/>
            <p:nvPr/>
          </p:nvSpPr>
          <p:spPr>
            <a:xfrm>
              <a:off x="6126029" y="1691798"/>
              <a:ext cx="1665541" cy="215444"/>
            </a:xfrm>
            <a:prstGeom prst="rect">
              <a:avLst/>
            </a:prstGeom>
            <a:noFill/>
          </p:spPr>
          <p:txBody>
            <a:bodyPr wrap="square" rtlCol="0">
              <a:spAutoFit/>
            </a:bodyPr>
            <a:lstStyle/>
            <a:p>
              <a:pPr algn="ctr"/>
              <a:r>
                <a:rPr lang="en-US" sz="750" dirty="0" smtClean="0">
                  <a:solidFill>
                    <a:schemeClr val="bg1">
                      <a:lumMod val="85000"/>
                    </a:schemeClr>
                  </a:solidFill>
                  <a:latin typeface="Helvetica Light"/>
                  <a:cs typeface="Helvetica Light"/>
                </a:rPr>
                <a:t>Monday, January 20 </a:t>
              </a:r>
              <a:endParaRPr lang="en-US" sz="750" dirty="0">
                <a:solidFill>
                  <a:schemeClr val="bg1">
                    <a:lumMod val="85000"/>
                  </a:schemeClr>
                </a:solidFill>
                <a:latin typeface="Helvetica Light"/>
                <a:cs typeface="Helvetica Light"/>
              </a:endParaRPr>
            </a:p>
          </p:txBody>
        </p:sp>
        <p:sp>
          <p:nvSpPr>
            <p:cNvPr id="14" name="TextBox 21"/>
            <p:cNvSpPr txBox="1"/>
            <p:nvPr/>
          </p:nvSpPr>
          <p:spPr>
            <a:xfrm>
              <a:off x="6534735" y="2003668"/>
              <a:ext cx="1212892" cy="138499"/>
            </a:xfrm>
            <a:prstGeom prst="rect">
              <a:avLst/>
            </a:prstGeom>
            <a:noFill/>
          </p:spPr>
          <p:txBody>
            <a:bodyPr wrap="square" lIns="0" bIns="0" rtlCol="0">
              <a:spAutoFit/>
            </a:bodyPr>
            <a:lstStyle/>
            <a:p>
              <a:r>
                <a:rPr lang="en-US" sz="600" dirty="0" smtClean="0">
                  <a:solidFill>
                    <a:schemeClr val="bg1"/>
                  </a:solidFill>
                  <a:latin typeface="Helvetica"/>
                  <a:cs typeface="Helvetica"/>
                </a:rPr>
                <a:t>Hard Rock Hotel  </a:t>
              </a:r>
              <a:r>
                <a:rPr lang="en-US" sz="500" dirty="0">
                  <a:solidFill>
                    <a:schemeClr val="bg1">
                      <a:lumMod val="65000"/>
                    </a:schemeClr>
                  </a:solidFill>
                  <a:latin typeface="Helvetica"/>
                  <a:cs typeface="Helvetica"/>
                </a:rPr>
                <a:t>5</a:t>
              </a:r>
              <a:r>
                <a:rPr lang="en-US" sz="500" dirty="0" smtClean="0">
                  <a:solidFill>
                    <a:schemeClr val="bg1">
                      <a:lumMod val="65000"/>
                    </a:schemeClr>
                  </a:solidFill>
                  <a:latin typeface="Helvetica"/>
                  <a:cs typeface="Helvetica"/>
                </a:rPr>
                <a:t>m ago</a:t>
              </a:r>
              <a:endParaRPr lang="en-US" sz="500" dirty="0">
                <a:solidFill>
                  <a:schemeClr val="bg1">
                    <a:lumMod val="65000"/>
                  </a:schemeClr>
                </a:solidFill>
                <a:latin typeface="Helvetica"/>
                <a:cs typeface="Helvetica"/>
              </a:endParaRPr>
            </a:p>
          </p:txBody>
        </p:sp>
        <p:sp>
          <p:nvSpPr>
            <p:cNvPr id="15" name="TextBox 22"/>
            <p:cNvSpPr txBox="1"/>
            <p:nvPr/>
          </p:nvSpPr>
          <p:spPr>
            <a:xfrm>
              <a:off x="6534736" y="2150835"/>
              <a:ext cx="1212892" cy="200055"/>
            </a:xfrm>
            <a:prstGeom prst="rect">
              <a:avLst/>
            </a:prstGeom>
            <a:noFill/>
          </p:spPr>
          <p:txBody>
            <a:bodyPr wrap="square" lIns="0" tIns="0" rtlCol="0">
              <a:spAutoFit/>
            </a:bodyPr>
            <a:lstStyle/>
            <a:p>
              <a:r>
                <a:rPr lang="en-US" sz="500" dirty="0" smtClean="0">
                  <a:solidFill>
                    <a:schemeClr val="bg1">
                      <a:lumMod val="85000"/>
                    </a:schemeClr>
                  </a:solidFill>
                  <a:latin typeface="Helvetica Light"/>
                  <a:cs typeface="Helvetica Light"/>
                </a:rPr>
                <a:t>Sign up for our loyalty program and receive a round of drinks on us! </a:t>
              </a:r>
              <a:endParaRPr lang="en-US" sz="500" dirty="0">
                <a:solidFill>
                  <a:schemeClr val="bg1">
                    <a:lumMod val="85000"/>
                  </a:schemeClr>
                </a:solidFill>
                <a:latin typeface="Helvetica Light"/>
                <a:cs typeface="Helvetica Light"/>
              </a:endParaRPr>
            </a:p>
          </p:txBody>
        </p:sp>
        <p:pic>
          <p:nvPicPr>
            <p:cNvPr id="16" name="Picture 23" descr="PPT_HardRock-ic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4713" y="2056519"/>
              <a:ext cx="228503" cy="228503"/>
            </a:xfrm>
            <a:prstGeom prst="rect">
              <a:avLst/>
            </a:prstGeom>
          </p:spPr>
        </p:pic>
      </p:grpSp>
      <p:sp>
        <p:nvSpPr>
          <p:cNvPr id="17" name="Subtitle 7"/>
          <p:cNvSpPr txBox="1">
            <a:spLocks/>
          </p:cNvSpPr>
          <p:nvPr/>
        </p:nvSpPr>
        <p:spPr>
          <a:xfrm>
            <a:off x="1" y="1119734"/>
            <a:ext cx="3059831" cy="5143500"/>
          </a:xfrm>
          <a:prstGeom prst="rect">
            <a:avLst/>
          </a:prstGeom>
          <a:solidFill>
            <a:schemeClr val="tx2">
              <a:lumMod val="75000"/>
              <a:alpha val="83000"/>
            </a:schemeClr>
          </a:solidFill>
        </p:spPr>
        <p:txBody>
          <a:bodyPr vert="horz" lIns="324000" tIns="45720" rIns="182880" bIns="45720" rtlCol="0">
            <a:normAutofit fontScale="92500"/>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200" b="1" dirty="0" smtClean="0">
              <a:solidFill>
                <a:schemeClr val="bg1"/>
              </a:solidFill>
              <a:effectLst>
                <a:outerShdw blurRad="50800" dist="38100" dir="2700000" algn="tl" rotWithShape="0">
                  <a:prstClr val="black">
                    <a:alpha val="40000"/>
                  </a:prstClr>
                </a:outerShdw>
              </a:effectLst>
            </a:endParaRPr>
          </a:p>
          <a:p>
            <a:pPr marL="0" indent="0">
              <a:buNone/>
            </a:pPr>
            <a:r>
              <a:rPr lang="en-US" sz="1200" b="1" dirty="0" err="1" smtClean="0">
                <a:solidFill>
                  <a:schemeClr val="bg1"/>
                </a:solidFill>
                <a:effectLst>
                  <a:outerShdw blurRad="50800" dist="38100" dir="2700000" algn="tl" rotWithShape="0">
                    <a:prstClr val="black">
                      <a:alpha val="40000"/>
                    </a:prstClr>
                  </a:outerShdw>
                </a:effectLst>
              </a:rPr>
              <a:t>Menús</a:t>
            </a:r>
            <a:r>
              <a:rPr lang="en-US" sz="1200" b="1" dirty="0" smtClean="0">
                <a:solidFill>
                  <a:schemeClr val="bg1"/>
                </a:solidFill>
                <a:effectLst>
                  <a:outerShdw blurRad="50800" dist="38100" dir="2700000" algn="tl" rotWithShape="0">
                    <a:prstClr val="black">
                      <a:alpha val="40000"/>
                    </a:prstClr>
                  </a:outerShdw>
                </a:effectLst>
              </a:rPr>
              <a:t> </a:t>
            </a:r>
            <a:r>
              <a:rPr lang="en-US" sz="1200" b="1" dirty="0" err="1" smtClean="0">
                <a:solidFill>
                  <a:schemeClr val="bg1"/>
                </a:solidFill>
                <a:effectLst>
                  <a:outerShdw blurRad="50800" dist="38100" dir="2700000" algn="tl" rotWithShape="0">
                    <a:prstClr val="black">
                      <a:alpha val="40000"/>
                    </a:prstClr>
                  </a:outerShdw>
                </a:effectLst>
              </a:rPr>
              <a:t>aumentados</a:t>
            </a:r>
            <a:endParaRPr lang="en-US" sz="1200" b="1" dirty="0" smtClean="0">
              <a:solidFill>
                <a:schemeClr val="bg1"/>
              </a:solidFill>
              <a:effectLst>
                <a:outerShdw blurRad="50800" dist="38100" dir="2700000" algn="tl" rotWithShape="0">
                  <a:prstClr val="black">
                    <a:alpha val="40000"/>
                  </a:prstClr>
                </a:outerShdw>
              </a:effectLst>
            </a:endParaRPr>
          </a:p>
          <a:p>
            <a:pPr marL="0" indent="0">
              <a:buNone/>
            </a:pPr>
            <a:endParaRPr lang="en-US" sz="1200" b="1" dirty="0">
              <a:solidFill>
                <a:schemeClr val="bg1"/>
              </a:solidFill>
              <a:effectLst>
                <a:outerShdw blurRad="50800" dist="38100" dir="2700000" algn="tl" rotWithShape="0">
                  <a:prstClr val="black">
                    <a:alpha val="40000"/>
                  </a:prstClr>
                </a:outerShdw>
              </a:effectLst>
            </a:endParaRPr>
          </a:p>
          <a:p>
            <a:pPr marL="0" indent="0">
              <a:buNone/>
            </a:pPr>
            <a:r>
              <a:rPr lang="en-US" sz="1200" b="1" dirty="0" err="1" smtClean="0">
                <a:solidFill>
                  <a:schemeClr val="bg1"/>
                </a:solidFill>
                <a:effectLst>
                  <a:outerShdw blurRad="50800" dist="38100" dir="2700000" algn="tl" rotWithShape="0">
                    <a:prstClr val="black">
                      <a:alpha val="40000"/>
                    </a:prstClr>
                  </a:outerShdw>
                </a:effectLst>
              </a:rPr>
              <a:t>Etiquetas</a:t>
            </a:r>
            <a:r>
              <a:rPr lang="en-US" sz="1200" b="1" dirty="0" smtClean="0">
                <a:solidFill>
                  <a:schemeClr val="bg1"/>
                </a:solidFill>
                <a:effectLst>
                  <a:outerShdw blurRad="50800" dist="38100" dir="2700000" algn="tl" rotWithShape="0">
                    <a:prstClr val="black">
                      <a:alpha val="40000"/>
                    </a:prstClr>
                  </a:outerShdw>
                </a:effectLst>
              </a:rPr>
              <a:t> y </a:t>
            </a:r>
            <a:r>
              <a:rPr lang="en-US" sz="1200" b="1" dirty="0" err="1" smtClean="0">
                <a:solidFill>
                  <a:schemeClr val="bg1"/>
                </a:solidFill>
                <a:effectLst>
                  <a:outerShdw blurRad="50800" dist="38100" dir="2700000" algn="tl" rotWithShape="0">
                    <a:prstClr val="black">
                      <a:alpha val="40000"/>
                    </a:prstClr>
                  </a:outerShdw>
                </a:effectLst>
              </a:rPr>
              <a:t>posavasos</a:t>
            </a:r>
            <a:r>
              <a:rPr lang="en-US" sz="1200" b="1" dirty="0" smtClean="0">
                <a:solidFill>
                  <a:schemeClr val="bg1"/>
                </a:solidFill>
                <a:effectLst>
                  <a:outerShdw blurRad="50800" dist="38100" dir="2700000" algn="tl" rotWithShape="0">
                    <a:prstClr val="black">
                      <a:alpha val="40000"/>
                    </a:prstClr>
                  </a:outerShdw>
                </a:effectLst>
              </a:rPr>
              <a:t> </a:t>
            </a:r>
            <a:r>
              <a:rPr lang="en-US" sz="1200" b="1" dirty="0" err="1" smtClean="0">
                <a:solidFill>
                  <a:schemeClr val="bg1"/>
                </a:solidFill>
                <a:effectLst>
                  <a:outerShdw blurRad="50800" dist="38100" dir="2700000" algn="tl" rotWithShape="0">
                    <a:prstClr val="black">
                      <a:alpha val="40000"/>
                    </a:prstClr>
                  </a:outerShdw>
                </a:effectLst>
              </a:rPr>
              <a:t>aumentados</a:t>
            </a:r>
            <a:endParaRPr lang="en-US" sz="1200" b="1" dirty="0" smtClean="0">
              <a:solidFill>
                <a:schemeClr val="bg1"/>
              </a:solidFill>
              <a:effectLst>
                <a:outerShdw blurRad="50800" dist="38100" dir="2700000" algn="tl" rotWithShape="0">
                  <a:prstClr val="black">
                    <a:alpha val="40000"/>
                  </a:prstClr>
                </a:outerShdw>
              </a:effectLst>
            </a:endParaRPr>
          </a:p>
          <a:p>
            <a:pPr marL="0" indent="0">
              <a:buNone/>
            </a:pPr>
            <a:endParaRPr lang="en-US" sz="1200" b="1" dirty="0">
              <a:solidFill>
                <a:schemeClr val="bg1"/>
              </a:solidFill>
              <a:effectLst>
                <a:outerShdw blurRad="50800" dist="38100" dir="2700000" algn="tl" rotWithShape="0">
                  <a:prstClr val="black">
                    <a:alpha val="40000"/>
                  </a:prstClr>
                </a:outerShdw>
              </a:effectLst>
            </a:endParaRPr>
          </a:p>
          <a:p>
            <a:pPr marL="0" indent="0">
              <a:buNone/>
            </a:pPr>
            <a:r>
              <a:rPr lang="en-US" sz="1200" b="1" dirty="0" err="1" smtClean="0">
                <a:solidFill>
                  <a:schemeClr val="bg1"/>
                </a:solidFill>
                <a:effectLst>
                  <a:outerShdw blurRad="50800" dist="38100" dir="2700000" algn="tl" rotWithShape="0">
                    <a:prstClr val="black">
                      <a:alpha val="40000"/>
                    </a:prstClr>
                  </a:outerShdw>
                </a:effectLst>
              </a:rPr>
              <a:t>Cartelería</a:t>
            </a:r>
            <a:r>
              <a:rPr lang="en-US" sz="1200" b="1" dirty="0" smtClean="0">
                <a:solidFill>
                  <a:schemeClr val="bg1"/>
                </a:solidFill>
                <a:effectLst>
                  <a:outerShdw blurRad="50800" dist="38100" dir="2700000" algn="tl" rotWithShape="0">
                    <a:prstClr val="black">
                      <a:alpha val="40000"/>
                    </a:prstClr>
                  </a:outerShdw>
                </a:effectLst>
              </a:rPr>
              <a:t> exterior con </a:t>
            </a:r>
            <a:r>
              <a:rPr lang="en-US" sz="1200" b="1" dirty="0" err="1" smtClean="0">
                <a:solidFill>
                  <a:schemeClr val="bg1"/>
                </a:solidFill>
                <a:effectLst>
                  <a:outerShdw blurRad="50800" dist="38100" dir="2700000" algn="tl" rotWithShape="0">
                    <a:prstClr val="black">
                      <a:alpha val="40000"/>
                    </a:prstClr>
                  </a:outerShdw>
                </a:effectLst>
              </a:rPr>
              <a:t>experiencias</a:t>
            </a:r>
            <a:r>
              <a:rPr lang="en-US" sz="1200" b="1" dirty="0" smtClean="0">
                <a:solidFill>
                  <a:schemeClr val="bg1"/>
                </a:solidFill>
                <a:effectLst>
                  <a:outerShdw blurRad="50800" dist="38100" dir="2700000" algn="tl" rotWithShape="0">
                    <a:prstClr val="black">
                      <a:alpha val="40000"/>
                    </a:prstClr>
                  </a:outerShdw>
                </a:effectLst>
              </a:rPr>
              <a:t> y </a:t>
            </a:r>
            <a:r>
              <a:rPr lang="en-US" sz="1200" b="1" dirty="0" err="1" smtClean="0">
                <a:solidFill>
                  <a:schemeClr val="bg1"/>
                </a:solidFill>
                <a:effectLst>
                  <a:outerShdw blurRad="50800" dist="38100" dir="2700000" algn="tl" rotWithShape="0">
                    <a:prstClr val="black">
                      <a:alpha val="40000"/>
                    </a:prstClr>
                  </a:outerShdw>
                </a:effectLst>
              </a:rPr>
              <a:t>descuentos</a:t>
            </a:r>
            <a:endParaRPr lang="en-US" sz="1200" b="1" dirty="0" smtClean="0">
              <a:solidFill>
                <a:schemeClr val="bg1"/>
              </a:solidFill>
              <a:effectLst>
                <a:outerShdw blurRad="50800" dist="38100" dir="2700000" algn="tl" rotWithShape="0">
                  <a:prstClr val="black">
                    <a:alpha val="40000"/>
                  </a:prstClr>
                </a:outerShdw>
              </a:effectLst>
            </a:endParaRPr>
          </a:p>
          <a:p>
            <a:pPr marL="0" indent="0">
              <a:buNone/>
            </a:pPr>
            <a:endParaRPr lang="en-US" sz="1200" b="1" dirty="0">
              <a:solidFill>
                <a:schemeClr val="bg1"/>
              </a:solidFill>
              <a:effectLst>
                <a:outerShdw blurRad="50800" dist="38100" dir="2700000" algn="tl" rotWithShape="0">
                  <a:prstClr val="black">
                    <a:alpha val="40000"/>
                  </a:prstClr>
                </a:outerShdw>
              </a:effectLst>
            </a:endParaRPr>
          </a:p>
          <a:p>
            <a:pPr marL="0" indent="0">
              <a:buNone/>
            </a:pPr>
            <a:r>
              <a:rPr lang="en-US" sz="1200" b="1" dirty="0" err="1" smtClean="0">
                <a:solidFill>
                  <a:schemeClr val="bg1"/>
                </a:solidFill>
                <a:effectLst>
                  <a:outerShdw blurRad="50800" dist="38100" dir="2700000" algn="tl" rotWithShape="0">
                    <a:prstClr val="black">
                      <a:alpha val="40000"/>
                    </a:prstClr>
                  </a:outerShdw>
                </a:effectLst>
              </a:rPr>
              <a:t>Notificaciones</a:t>
            </a:r>
            <a:r>
              <a:rPr lang="en-US" sz="1200" b="1" dirty="0" smtClean="0">
                <a:solidFill>
                  <a:schemeClr val="bg1"/>
                </a:solidFill>
                <a:effectLst>
                  <a:outerShdw blurRad="50800" dist="38100" dir="2700000" algn="tl" rotWithShape="0">
                    <a:prstClr val="black">
                      <a:alpha val="40000"/>
                    </a:prstClr>
                  </a:outerShdw>
                </a:effectLst>
              </a:rPr>
              <a:t> a de </a:t>
            </a:r>
            <a:r>
              <a:rPr lang="en-US" sz="1200" b="1" dirty="0" err="1" smtClean="0">
                <a:solidFill>
                  <a:schemeClr val="bg1"/>
                </a:solidFill>
                <a:effectLst>
                  <a:outerShdw blurRad="50800" dist="38100" dir="2700000" algn="tl" rotWithShape="0">
                    <a:prstClr val="black">
                      <a:alpha val="40000"/>
                    </a:prstClr>
                  </a:outerShdw>
                </a:effectLst>
              </a:rPr>
              <a:t>proximidad</a:t>
            </a:r>
            <a:r>
              <a:rPr lang="en-US" sz="1200" b="1" dirty="0" smtClean="0">
                <a:solidFill>
                  <a:schemeClr val="bg1"/>
                </a:solidFill>
                <a:effectLst>
                  <a:outerShdw blurRad="50800" dist="38100" dir="2700000" algn="tl" rotWithShape="0">
                    <a:prstClr val="black">
                      <a:alpha val="40000"/>
                    </a:prstClr>
                  </a:outerShdw>
                </a:effectLst>
              </a:rPr>
              <a:t> con </a:t>
            </a:r>
            <a:r>
              <a:rPr lang="en-US" sz="1200" b="1" dirty="0" err="1" smtClean="0">
                <a:solidFill>
                  <a:schemeClr val="bg1"/>
                </a:solidFill>
                <a:effectLst>
                  <a:outerShdw blurRad="50800" dist="38100" dir="2700000" algn="tl" rotWithShape="0">
                    <a:prstClr val="black">
                      <a:alpha val="40000"/>
                    </a:prstClr>
                  </a:outerShdw>
                </a:effectLst>
              </a:rPr>
              <a:t>ofertas</a:t>
            </a:r>
            <a:r>
              <a:rPr lang="en-US" sz="1200" b="1" dirty="0" smtClean="0">
                <a:solidFill>
                  <a:schemeClr val="bg1"/>
                </a:solidFill>
                <a:effectLst>
                  <a:outerShdw blurRad="50800" dist="38100" dir="2700000" algn="tl" rotWithShape="0">
                    <a:prstClr val="black">
                      <a:alpha val="40000"/>
                    </a:prstClr>
                  </a:outerShdw>
                </a:effectLst>
              </a:rPr>
              <a:t> y </a:t>
            </a:r>
            <a:r>
              <a:rPr lang="en-US" sz="1200" b="1" dirty="0" err="1" smtClean="0">
                <a:solidFill>
                  <a:schemeClr val="bg1"/>
                </a:solidFill>
                <a:effectLst>
                  <a:outerShdw blurRad="50800" dist="38100" dir="2700000" algn="tl" rotWithShape="0">
                    <a:prstClr val="black">
                      <a:alpha val="40000"/>
                    </a:prstClr>
                  </a:outerShdw>
                </a:effectLst>
              </a:rPr>
              <a:t>descuentos</a:t>
            </a:r>
            <a:endParaRPr lang="en-US" sz="1200" b="1" dirty="0" smtClean="0">
              <a:solidFill>
                <a:schemeClr val="bg1"/>
              </a:solidFill>
              <a:effectLst>
                <a:outerShdw blurRad="50800" dist="38100" dir="2700000" algn="tl" rotWithShape="0">
                  <a:prstClr val="black">
                    <a:alpha val="40000"/>
                  </a:prstClr>
                </a:outerShdw>
              </a:effectLst>
            </a:endParaRPr>
          </a:p>
          <a:p>
            <a:pPr marL="0" indent="0">
              <a:buNone/>
            </a:pPr>
            <a:endParaRPr lang="en-US" sz="1200" b="1" dirty="0">
              <a:solidFill>
                <a:schemeClr val="bg1"/>
              </a:solidFill>
              <a:effectLst>
                <a:outerShdw blurRad="50800" dist="38100" dir="2700000" algn="tl" rotWithShape="0">
                  <a:prstClr val="black">
                    <a:alpha val="40000"/>
                  </a:prstClr>
                </a:outerShdw>
              </a:effectLst>
            </a:endParaRPr>
          </a:p>
          <a:p>
            <a:pPr marL="0" indent="0">
              <a:buNone/>
            </a:pPr>
            <a:r>
              <a:rPr lang="en-US" sz="1200" b="1" dirty="0" err="1" smtClean="0">
                <a:solidFill>
                  <a:schemeClr val="bg1"/>
                </a:solidFill>
                <a:effectLst>
                  <a:outerShdw blurRad="50800" dist="38100" dir="2700000" algn="tl" rotWithShape="0">
                    <a:prstClr val="black">
                      <a:alpha val="40000"/>
                    </a:prstClr>
                  </a:outerShdw>
                </a:effectLst>
              </a:rPr>
              <a:t>Menús</a:t>
            </a:r>
            <a:r>
              <a:rPr lang="en-US" sz="1200" b="1" dirty="0" smtClean="0">
                <a:solidFill>
                  <a:schemeClr val="bg1"/>
                </a:solidFill>
                <a:effectLst>
                  <a:outerShdw blurRad="50800" dist="38100" dir="2700000" algn="tl" rotWithShape="0">
                    <a:prstClr val="black">
                      <a:alpha val="40000"/>
                    </a:prstClr>
                  </a:outerShdw>
                </a:effectLst>
              </a:rPr>
              <a:t> </a:t>
            </a:r>
            <a:r>
              <a:rPr lang="en-US" sz="1200" b="1" dirty="0" err="1" smtClean="0">
                <a:solidFill>
                  <a:schemeClr val="bg1"/>
                </a:solidFill>
                <a:effectLst>
                  <a:outerShdw blurRad="50800" dist="38100" dir="2700000" algn="tl" rotWithShape="0">
                    <a:prstClr val="black">
                      <a:alpha val="40000"/>
                    </a:prstClr>
                  </a:outerShdw>
                </a:effectLst>
              </a:rPr>
              <a:t>degustación</a:t>
            </a:r>
            <a:endParaRPr lang="en-US" sz="1200" b="1" dirty="0" smtClean="0">
              <a:solidFill>
                <a:schemeClr val="bg1"/>
              </a:solidFill>
              <a:effectLst>
                <a:outerShdw blurRad="50800" dist="38100" dir="2700000" algn="tl" rotWithShape="0">
                  <a:prstClr val="black">
                    <a:alpha val="40000"/>
                  </a:prstClr>
                </a:outerShdw>
              </a:effectLst>
            </a:endParaRPr>
          </a:p>
          <a:p>
            <a:pPr marL="0" indent="0">
              <a:buNone/>
            </a:pPr>
            <a:endParaRPr lang="en-US" sz="1200" b="1" dirty="0">
              <a:solidFill>
                <a:schemeClr val="bg1"/>
              </a:solidFill>
              <a:effectLst>
                <a:outerShdw blurRad="50800" dist="38100" dir="2700000" algn="tl" rotWithShape="0">
                  <a:prstClr val="black">
                    <a:alpha val="40000"/>
                  </a:prstClr>
                </a:outerShdw>
              </a:effectLst>
            </a:endParaRPr>
          </a:p>
          <a:p>
            <a:pPr marL="0" indent="0">
              <a:buNone/>
            </a:pPr>
            <a:r>
              <a:rPr lang="en-US" sz="1200" b="1" dirty="0" err="1" smtClean="0">
                <a:solidFill>
                  <a:schemeClr val="bg1"/>
                </a:solidFill>
                <a:effectLst>
                  <a:outerShdw blurRad="50800" dist="38100" dir="2700000" algn="tl" rotWithShape="0">
                    <a:prstClr val="black">
                      <a:alpha val="40000"/>
                    </a:prstClr>
                  </a:outerShdw>
                </a:effectLst>
              </a:rPr>
              <a:t>Participación</a:t>
            </a:r>
            <a:r>
              <a:rPr lang="en-US" sz="1200" b="1" dirty="0" smtClean="0">
                <a:solidFill>
                  <a:schemeClr val="bg1"/>
                </a:solidFill>
                <a:effectLst>
                  <a:outerShdw blurRad="50800" dist="38100" dir="2700000" algn="tl" rotWithShape="0">
                    <a:prstClr val="black">
                      <a:alpha val="40000"/>
                    </a:prstClr>
                  </a:outerShdw>
                </a:effectLst>
              </a:rPr>
              <a:t> </a:t>
            </a:r>
            <a:r>
              <a:rPr lang="en-US" sz="1200" b="1" dirty="0" err="1" smtClean="0">
                <a:solidFill>
                  <a:schemeClr val="bg1"/>
                </a:solidFill>
                <a:effectLst>
                  <a:outerShdw blurRad="50800" dist="38100" dir="2700000" algn="tl" rotWithShape="0">
                    <a:prstClr val="black">
                      <a:alpha val="40000"/>
                    </a:prstClr>
                  </a:outerShdw>
                </a:effectLst>
              </a:rPr>
              <a:t>en</a:t>
            </a:r>
            <a:r>
              <a:rPr lang="en-US" sz="1200" b="1" dirty="0" smtClean="0">
                <a:solidFill>
                  <a:schemeClr val="bg1"/>
                </a:solidFill>
                <a:effectLst>
                  <a:outerShdw blurRad="50800" dist="38100" dir="2700000" algn="tl" rotWithShape="0">
                    <a:prstClr val="black">
                      <a:alpha val="40000"/>
                    </a:prstClr>
                  </a:outerShdw>
                </a:effectLst>
              </a:rPr>
              <a:t> </a:t>
            </a:r>
            <a:r>
              <a:rPr lang="en-US" sz="1200" b="1" dirty="0" err="1" smtClean="0">
                <a:solidFill>
                  <a:schemeClr val="bg1"/>
                </a:solidFill>
                <a:effectLst>
                  <a:outerShdw blurRad="50800" dist="38100" dir="2700000" algn="tl" rotWithShape="0">
                    <a:prstClr val="black">
                      <a:alpha val="40000"/>
                    </a:prstClr>
                  </a:outerShdw>
                </a:effectLst>
              </a:rPr>
              <a:t>rutas</a:t>
            </a:r>
            <a:r>
              <a:rPr lang="en-US" sz="1200" b="1" dirty="0" smtClean="0">
                <a:solidFill>
                  <a:schemeClr val="bg1"/>
                </a:solidFill>
                <a:effectLst>
                  <a:outerShdw blurRad="50800" dist="38100" dir="2700000" algn="tl" rotWithShape="0">
                    <a:prstClr val="black">
                      <a:alpha val="40000"/>
                    </a:prstClr>
                  </a:outerShdw>
                </a:effectLst>
              </a:rPr>
              <a:t> con </a:t>
            </a:r>
            <a:r>
              <a:rPr lang="en-US" sz="1200" b="1" dirty="0" err="1" smtClean="0">
                <a:solidFill>
                  <a:schemeClr val="bg1"/>
                </a:solidFill>
                <a:effectLst>
                  <a:outerShdw blurRad="50800" dist="38100" dir="2700000" algn="tl" rotWithShape="0">
                    <a:prstClr val="black">
                      <a:alpha val="40000"/>
                    </a:prstClr>
                  </a:outerShdw>
                </a:effectLst>
              </a:rPr>
              <a:t>otros</a:t>
            </a:r>
            <a:r>
              <a:rPr lang="en-US" sz="1200" b="1" dirty="0" smtClean="0">
                <a:solidFill>
                  <a:schemeClr val="bg1"/>
                </a:solidFill>
                <a:effectLst>
                  <a:outerShdw blurRad="50800" dist="38100" dir="2700000" algn="tl" rotWithShape="0">
                    <a:prstClr val="black">
                      <a:alpha val="40000"/>
                    </a:prstClr>
                  </a:outerShdw>
                </a:effectLst>
              </a:rPr>
              <a:t> </a:t>
            </a:r>
            <a:r>
              <a:rPr lang="en-US" sz="1200" b="1" dirty="0" err="1" smtClean="0">
                <a:solidFill>
                  <a:schemeClr val="bg1"/>
                </a:solidFill>
                <a:effectLst>
                  <a:outerShdw blurRad="50800" dist="38100" dir="2700000" algn="tl" rotWithShape="0">
                    <a:prstClr val="black">
                      <a:alpha val="40000"/>
                    </a:prstClr>
                  </a:outerShdw>
                </a:effectLst>
              </a:rPr>
              <a:t>negocios</a:t>
            </a:r>
            <a:endParaRPr lang="en-US" sz="1200" b="1" dirty="0" smtClean="0">
              <a:solidFill>
                <a:schemeClr val="bg1"/>
              </a:solidFill>
              <a:effectLst>
                <a:outerShdw blurRad="50800" dist="38100" dir="2700000" algn="tl" rotWithShape="0">
                  <a:prstClr val="black">
                    <a:alpha val="40000"/>
                  </a:prstClr>
                </a:outerShdw>
              </a:effectLst>
            </a:endParaRPr>
          </a:p>
          <a:p>
            <a:pPr marL="0" indent="0">
              <a:buNone/>
            </a:pPr>
            <a:endParaRPr lang="en-US" sz="1200" b="1" dirty="0">
              <a:solidFill>
                <a:schemeClr val="bg1"/>
              </a:solidFill>
              <a:effectLst>
                <a:outerShdw blurRad="50800" dist="38100" dir="2700000" algn="tl" rotWithShape="0">
                  <a:prstClr val="black">
                    <a:alpha val="40000"/>
                  </a:prstClr>
                </a:outerShdw>
              </a:effectLst>
            </a:endParaRPr>
          </a:p>
          <a:p>
            <a:pPr marL="0" indent="0">
              <a:buNone/>
            </a:pPr>
            <a:r>
              <a:rPr lang="en-US" sz="1200" b="1" dirty="0" err="1" smtClean="0">
                <a:solidFill>
                  <a:schemeClr val="bg1"/>
                </a:solidFill>
                <a:effectLst>
                  <a:outerShdw blurRad="50800" dist="38100" dir="2700000" algn="tl" rotWithShape="0">
                    <a:prstClr val="black">
                      <a:alpha val="40000"/>
                    </a:prstClr>
                  </a:outerShdw>
                </a:effectLst>
              </a:rPr>
              <a:t>Descuentos</a:t>
            </a:r>
            <a:r>
              <a:rPr lang="en-US" sz="1200" b="1" dirty="0" smtClean="0">
                <a:solidFill>
                  <a:schemeClr val="bg1"/>
                </a:solidFill>
                <a:effectLst>
                  <a:outerShdw blurRad="50800" dist="38100" dir="2700000" algn="tl" rotWithShape="0">
                    <a:prstClr val="black">
                      <a:alpha val="40000"/>
                    </a:prstClr>
                  </a:outerShdw>
                </a:effectLst>
              </a:rPr>
              <a:t> para </a:t>
            </a:r>
            <a:r>
              <a:rPr lang="en-US" sz="1200" b="1" dirty="0" err="1" smtClean="0">
                <a:solidFill>
                  <a:schemeClr val="bg1"/>
                </a:solidFill>
                <a:effectLst>
                  <a:outerShdw blurRad="50800" dist="38100" dir="2700000" algn="tl" rotWithShape="0">
                    <a:prstClr val="black">
                      <a:alpha val="40000"/>
                    </a:prstClr>
                  </a:outerShdw>
                </a:effectLst>
              </a:rPr>
              <a:t>clientes</a:t>
            </a:r>
            <a:r>
              <a:rPr lang="en-US" sz="1200" b="1" dirty="0" smtClean="0">
                <a:solidFill>
                  <a:schemeClr val="bg1"/>
                </a:solidFill>
                <a:effectLst>
                  <a:outerShdw blurRad="50800" dist="38100" dir="2700000" algn="tl" rotWithShape="0">
                    <a:prstClr val="black">
                      <a:alpha val="40000"/>
                    </a:prstClr>
                  </a:outerShdw>
                </a:effectLst>
              </a:rPr>
              <a:t> de </a:t>
            </a:r>
            <a:r>
              <a:rPr lang="en-US" sz="1200" b="1" dirty="0" err="1" smtClean="0">
                <a:solidFill>
                  <a:schemeClr val="bg1"/>
                </a:solidFill>
                <a:effectLst>
                  <a:outerShdw blurRad="50800" dist="38100" dir="2700000" algn="tl" rotWithShape="0">
                    <a:prstClr val="black">
                      <a:alpha val="40000"/>
                    </a:prstClr>
                  </a:outerShdw>
                </a:effectLst>
              </a:rPr>
              <a:t>Hoteles</a:t>
            </a:r>
            <a:r>
              <a:rPr lang="en-US" sz="1200" b="1" dirty="0" smtClean="0">
                <a:solidFill>
                  <a:schemeClr val="bg1"/>
                </a:solidFill>
                <a:effectLst>
                  <a:outerShdw blurRad="50800" dist="38100" dir="2700000" algn="tl" rotWithShape="0">
                    <a:prstClr val="black">
                      <a:alpha val="40000"/>
                    </a:prstClr>
                  </a:outerShdw>
                </a:effectLst>
              </a:rPr>
              <a:t> y </a:t>
            </a:r>
            <a:r>
              <a:rPr lang="en-US" sz="1200" b="1" dirty="0" err="1" smtClean="0">
                <a:solidFill>
                  <a:schemeClr val="bg1"/>
                </a:solidFill>
                <a:effectLst>
                  <a:outerShdw blurRad="50800" dist="38100" dir="2700000" algn="tl" rotWithShape="0">
                    <a:prstClr val="black">
                      <a:alpha val="40000"/>
                    </a:prstClr>
                  </a:outerShdw>
                </a:effectLst>
              </a:rPr>
              <a:t>recomendaciones</a:t>
            </a:r>
            <a:r>
              <a:rPr lang="en-US" sz="1200" b="1" dirty="0" smtClean="0">
                <a:solidFill>
                  <a:schemeClr val="bg1"/>
                </a:solidFill>
                <a:effectLst>
                  <a:outerShdw blurRad="50800" dist="38100" dir="2700000" algn="tl" rotWithShape="0">
                    <a:prstClr val="black">
                      <a:alpha val="40000"/>
                    </a:prstClr>
                  </a:outerShdw>
                </a:effectLst>
              </a:rPr>
              <a:t> con </a:t>
            </a:r>
            <a:r>
              <a:rPr lang="en-US" sz="1200" b="1" dirty="0" err="1" smtClean="0">
                <a:solidFill>
                  <a:schemeClr val="bg1"/>
                </a:solidFill>
                <a:effectLst>
                  <a:outerShdw blurRad="50800" dist="38100" dir="2700000" algn="tl" rotWithShape="0">
                    <a:prstClr val="black">
                      <a:alpha val="40000"/>
                    </a:prstClr>
                  </a:outerShdw>
                </a:effectLst>
              </a:rPr>
              <a:t>verificación</a:t>
            </a:r>
            <a:r>
              <a:rPr lang="en-US" sz="1200" b="1" dirty="0" smtClean="0">
                <a:solidFill>
                  <a:schemeClr val="bg1"/>
                </a:solidFill>
                <a:effectLst>
                  <a:outerShdw blurRad="50800" dist="38100" dir="2700000" algn="tl" rotWithShape="0">
                    <a:prstClr val="black">
                      <a:alpha val="40000"/>
                    </a:prstClr>
                  </a:outerShdw>
                </a:effectLst>
              </a:rPr>
              <a:t> de </a:t>
            </a:r>
            <a:r>
              <a:rPr lang="en-US" sz="1200" b="1" dirty="0" err="1" smtClean="0">
                <a:solidFill>
                  <a:schemeClr val="bg1"/>
                </a:solidFill>
                <a:effectLst>
                  <a:outerShdw blurRad="50800" dist="38100" dir="2700000" algn="tl" rotWithShape="0">
                    <a:prstClr val="black">
                      <a:alpha val="40000"/>
                    </a:prstClr>
                  </a:outerShdw>
                </a:effectLst>
              </a:rPr>
              <a:t>asistencia</a:t>
            </a:r>
            <a:endParaRPr lang="en-US" sz="1200" b="1" dirty="0" smtClean="0">
              <a:solidFill>
                <a:schemeClr val="bg1"/>
              </a:solidFill>
              <a:effectLst>
                <a:outerShdw blurRad="50800" dist="38100" dir="2700000" algn="tl" rotWithShape="0">
                  <a:prstClr val="black">
                    <a:alpha val="40000"/>
                  </a:prstClr>
                </a:outerShdw>
              </a:effectLst>
            </a:endParaRPr>
          </a:p>
          <a:p>
            <a:pPr marL="0" indent="0">
              <a:buNone/>
            </a:pPr>
            <a:endParaRPr lang="en-US" sz="1200" b="1" dirty="0">
              <a:solidFill>
                <a:schemeClr val="bg1"/>
              </a:solidFill>
              <a:effectLst>
                <a:outerShdw blurRad="50800" dist="38100" dir="2700000" algn="tl" rotWithShape="0">
                  <a:prstClr val="black">
                    <a:alpha val="40000"/>
                  </a:prstClr>
                </a:outerShdw>
              </a:effectLst>
            </a:endParaRPr>
          </a:p>
          <a:p>
            <a:pPr marL="0" indent="0">
              <a:buNone/>
            </a:pPr>
            <a:r>
              <a:rPr lang="en-US" sz="1200" b="1" dirty="0" err="1" smtClean="0">
                <a:solidFill>
                  <a:schemeClr val="bg1"/>
                </a:solidFill>
                <a:effectLst>
                  <a:outerShdw blurRad="50800" dist="38100" dir="2700000" algn="tl" rotWithShape="0">
                    <a:prstClr val="black">
                      <a:alpha val="40000"/>
                    </a:prstClr>
                  </a:outerShdw>
                </a:effectLst>
              </a:rPr>
              <a:t>Descuentos</a:t>
            </a:r>
            <a:r>
              <a:rPr lang="en-US" sz="1200" b="1" dirty="0" smtClean="0">
                <a:solidFill>
                  <a:schemeClr val="bg1"/>
                </a:solidFill>
                <a:effectLst>
                  <a:outerShdw blurRad="50800" dist="38100" dir="2700000" algn="tl" rotWithShape="0">
                    <a:prstClr val="black">
                      <a:alpha val="40000"/>
                    </a:prstClr>
                  </a:outerShdw>
                </a:effectLst>
              </a:rPr>
              <a:t> </a:t>
            </a:r>
            <a:r>
              <a:rPr lang="en-US" sz="1200" b="1" dirty="0" err="1" smtClean="0">
                <a:solidFill>
                  <a:schemeClr val="bg1"/>
                </a:solidFill>
                <a:effectLst>
                  <a:outerShdw blurRad="50800" dist="38100" dir="2700000" algn="tl" rotWithShape="0">
                    <a:prstClr val="black">
                      <a:alpha val="40000"/>
                    </a:prstClr>
                  </a:outerShdw>
                </a:effectLst>
              </a:rPr>
              <a:t>por</a:t>
            </a:r>
            <a:r>
              <a:rPr lang="en-US" sz="1200" b="1" dirty="0" smtClean="0">
                <a:solidFill>
                  <a:schemeClr val="bg1"/>
                </a:solidFill>
                <a:effectLst>
                  <a:outerShdw blurRad="50800" dist="38100" dir="2700000" algn="tl" rotWithShape="0">
                    <a:prstClr val="black">
                      <a:alpha val="40000"/>
                    </a:prstClr>
                  </a:outerShdw>
                </a:effectLst>
              </a:rPr>
              <a:t> Check In</a:t>
            </a:r>
          </a:p>
          <a:p>
            <a:pPr marL="0" indent="0">
              <a:buNone/>
            </a:pPr>
            <a:endParaRPr lang="en-US" sz="1200" b="1" dirty="0">
              <a:solidFill>
                <a:schemeClr val="bg1"/>
              </a:solidFill>
              <a:effectLst>
                <a:outerShdw blurRad="50800" dist="38100" dir="2700000" algn="tl" rotWithShape="0">
                  <a:prstClr val="black">
                    <a:alpha val="40000"/>
                  </a:prstClr>
                </a:outerShdw>
              </a:effectLst>
            </a:endParaRPr>
          </a:p>
          <a:p>
            <a:pPr marL="0" indent="0">
              <a:buNone/>
            </a:pPr>
            <a:r>
              <a:rPr lang="en-US" sz="1200" b="1" dirty="0" err="1" smtClean="0">
                <a:solidFill>
                  <a:schemeClr val="bg1"/>
                </a:solidFill>
                <a:effectLst>
                  <a:outerShdw blurRad="50800" dist="38100" dir="2700000" algn="tl" rotWithShape="0">
                    <a:prstClr val="black">
                      <a:alpha val="40000"/>
                    </a:prstClr>
                  </a:outerShdw>
                </a:effectLst>
              </a:rPr>
              <a:t>Redes</a:t>
            </a:r>
            <a:r>
              <a:rPr lang="en-US" sz="1200" b="1" dirty="0" smtClean="0">
                <a:solidFill>
                  <a:schemeClr val="bg1"/>
                </a:solidFill>
                <a:effectLst>
                  <a:outerShdw blurRad="50800" dist="38100" dir="2700000" algn="tl" rotWithShape="0">
                    <a:prstClr val="black">
                      <a:alpha val="40000"/>
                    </a:prstClr>
                  </a:outerShdw>
                </a:effectLst>
              </a:rPr>
              <a:t> </a:t>
            </a:r>
            <a:r>
              <a:rPr lang="en-US" sz="1200" b="1" dirty="0" err="1" smtClean="0">
                <a:solidFill>
                  <a:schemeClr val="bg1"/>
                </a:solidFill>
                <a:effectLst>
                  <a:outerShdw blurRad="50800" dist="38100" dir="2700000" algn="tl" rotWithShape="0">
                    <a:prstClr val="black">
                      <a:alpha val="40000"/>
                    </a:prstClr>
                  </a:outerShdw>
                </a:effectLst>
              </a:rPr>
              <a:t>sociales</a:t>
            </a:r>
            <a:r>
              <a:rPr lang="en-US" sz="1200" b="1" dirty="0" smtClean="0">
                <a:solidFill>
                  <a:schemeClr val="bg1"/>
                </a:solidFill>
                <a:effectLst>
                  <a:outerShdw blurRad="50800" dist="38100" dir="2700000" algn="tl" rotWithShape="0">
                    <a:prstClr val="black">
                      <a:alpha val="40000"/>
                    </a:prstClr>
                  </a:outerShdw>
                </a:effectLst>
              </a:rPr>
              <a:t> y </a:t>
            </a:r>
            <a:r>
              <a:rPr lang="en-US" sz="1200" b="1" dirty="0" err="1" smtClean="0">
                <a:solidFill>
                  <a:schemeClr val="bg1"/>
                </a:solidFill>
                <a:effectLst>
                  <a:outerShdw blurRad="50800" dist="38100" dir="2700000" algn="tl" rotWithShape="0">
                    <a:prstClr val="black">
                      <a:alpha val="40000"/>
                    </a:prstClr>
                  </a:outerShdw>
                </a:effectLst>
              </a:rPr>
              <a:t>calificación</a:t>
            </a:r>
            <a:r>
              <a:rPr lang="en-US" sz="1200" b="1" dirty="0" smtClean="0">
                <a:solidFill>
                  <a:schemeClr val="bg1"/>
                </a:solidFill>
                <a:effectLst>
                  <a:outerShdw blurRad="50800" dist="38100" dir="2700000" algn="tl" rotWithShape="0">
                    <a:prstClr val="black">
                      <a:alpha val="40000"/>
                    </a:prstClr>
                  </a:outerShdw>
                </a:effectLst>
              </a:rPr>
              <a:t> de </a:t>
            </a:r>
            <a:r>
              <a:rPr lang="en-US" sz="1200" b="1" dirty="0" err="1" smtClean="0">
                <a:solidFill>
                  <a:schemeClr val="bg1"/>
                </a:solidFill>
                <a:effectLst>
                  <a:outerShdw blurRad="50800" dist="38100" dir="2700000" algn="tl" rotWithShape="0">
                    <a:prstClr val="black">
                      <a:alpha val="40000"/>
                    </a:prstClr>
                  </a:outerShdw>
                </a:effectLst>
              </a:rPr>
              <a:t>calidad</a:t>
            </a:r>
            <a:endParaRPr lang="en-US" sz="1200" b="1" dirty="0" smtClean="0">
              <a:solidFill>
                <a:schemeClr val="bg1"/>
              </a:solidFill>
              <a:effectLst>
                <a:outerShdw blurRad="50800" dist="38100" dir="2700000" algn="tl" rotWithShape="0">
                  <a:prstClr val="black">
                    <a:alpha val="40000"/>
                  </a:prstClr>
                </a:outerShdw>
              </a:effectLst>
            </a:endParaRPr>
          </a:p>
          <a:p>
            <a:pPr marL="0" indent="0">
              <a:buNone/>
            </a:pPr>
            <a:endParaRPr lang="en-US" sz="1200" b="1" dirty="0">
              <a:solidFill>
                <a:schemeClr val="bg1"/>
              </a:solidFill>
              <a:effectLst>
                <a:outerShdw blurRad="50800" dist="38100" dir="2700000" algn="tl" rotWithShape="0">
                  <a:prstClr val="black">
                    <a:alpha val="40000"/>
                  </a:prstClr>
                </a:outerShdw>
              </a:effectLst>
            </a:endParaRPr>
          </a:p>
          <a:p>
            <a:pPr marL="0" indent="0">
              <a:buNone/>
            </a:pPr>
            <a:r>
              <a:rPr lang="en-US" sz="1200" b="1" dirty="0" err="1" smtClean="0">
                <a:solidFill>
                  <a:schemeClr val="bg1"/>
                </a:solidFill>
                <a:effectLst>
                  <a:outerShdw blurRad="50800" dist="38100" dir="2700000" algn="tl" rotWithShape="0">
                    <a:prstClr val="black">
                      <a:alpha val="40000"/>
                    </a:prstClr>
                  </a:outerShdw>
                </a:effectLst>
              </a:rPr>
              <a:t>Encuestas</a:t>
            </a:r>
            <a:r>
              <a:rPr lang="en-US" sz="1200" b="1" dirty="0" smtClean="0">
                <a:solidFill>
                  <a:schemeClr val="bg1"/>
                </a:solidFill>
                <a:effectLst>
                  <a:outerShdw blurRad="50800" dist="38100" dir="2700000" algn="tl" rotWithShape="0">
                    <a:prstClr val="black">
                      <a:alpha val="40000"/>
                    </a:prstClr>
                  </a:outerShdw>
                </a:effectLst>
              </a:rPr>
              <a:t> de </a:t>
            </a:r>
            <a:r>
              <a:rPr lang="en-US" sz="1200" b="1" dirty="0" err="1" smtClean="0">
                <a:solidFill>
                  <a:schemeClr val="bg1"/>
                </a:solidFill>
                <a:effectLst>
                  <a:outerShdw blurRad="50800" dist="38100" dir="2700000" algn="tl" rotWithShape="0">
                    <a:prstClr val="black">
                      <a:alpha val="40000"/>
                    </a:prstClr>
                  </a:outerShdw>
                </a:effectLst>
              </a:rPr>
              <a:t>satisfacción</a:t>
            </a:r>
            <a:endParaRPr lang="en-US" sz="1200" b="1" dirty="0">
              <a:solidFill>
                <a:schemeClr val="bg1"/>
              </a:solidFill>
              <a:effectLst>
                <a:outerShdw blurRad="50800" dist="38100" dir="2700000" algn="tl" rotWithShape="0">
                  <a:prstClr val="black">
                    <a:alpha val="40000"/>
                  </a:prstClr>
                </a:outerShdw>
              </a:effectLst>
            </a:endParaRPr>
          </a:p>
        </p:txBody>
      </p:sp>
      <p:sp>
        <p:nvSpPr>
          <p:cNvPr id="20" name="Footer Placeholder 7"/>
          <p:cNvSpPr txBox="1">
            <a:spLocks/>
          </p:cNvSpPr>
          <p:nvPr/>
        </p:nvSpPr>
        <p:spPr bwMode="auto">
          <a:xfrm>
            <a:off x="1752930" y="5954508"/>
            <a:ext cx="6081590" cy="30401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64288" tIns="32144" rIns="64288" bIns="32144" anchor="ctr"/>
          <a:lstStyle>
            <a:lvl1pPr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600" dirty="0" smtClean="0">
                <a:solidFill>
                  <a:schemeClr val="bg1"/>
                </a:solidFill>
                <a:effectLst>
                  <a:outerShdw blurRad="63500" dist="25400" dir="5400000" algn="t" rotWithShape="0">
                    <a:prstClr val="black">
                      <a:alpha val="95000"/>
                    </a:prstClr>
                  </a:outerShdw>
                </a:effectLst>
                <a:latin typeface="Calibri" pitchFamily="34" charset="0"/>
                <a:ea typeface="ヒラギノ角ゴ ProN W3" charset="0"/>
                <a:cs typeface="Calibri" pitchFamily="34" charset="0"/>
                <a:sym typeface="Gill Sans" charset="0"/>
              </a:rPr>
              <a:t>Total Communicator Solutions, Inc.  (TCS) Proprietary and Confidential </a:t>
            </a:r>
          </a:p>
          <a:p>
            <a:pPr algn="ctr" eaLnBrk="1" fontAlgn="base" hangingPunct="1">
              <a:spcBef>
                <a:spcPct val="0"/>
              </a:spcBef>
              <a:spcAft>
                <a:spcPct val="0"/>
              </a:spcAft>
            </a:pPr>
            <a:r>
              <a:rPr lang="en-US" sz="500" dirty="0" smtClean="0">
                <a:solidFill>
                  <a:schemeClr val="bg1"/>
                </a:solidFill>
                <a:effectLst>
                  <a:outerShdw blurRad="63500" dist="25400" dir="5400000" algn="t" rotWithShape="0">
                    <a:prstClr val="black">
                      <a:alpha val="95000"/>
                    </a:prstClr>
                  </a:outerShdw>
                </a:effectLst>
                <a:latin typeface="Calibri" pitchFamily="34" charset="0"/>
                <a:ea typeface="ヒラギノ角ゴ ProN W3" charset="0"/>
                <a:cs typeface="Calibri" pitchFamily="34" charset="0"/>
                <a:sym typeface="Gill Sans" charset="0"/>
              </a:rPr>
              <a:t>Any use of trademarks, logos or designs contained herein is for informative and illustrative purposes only and does not imply endorsement by the owner thereof</a:t>
            </a:r>
          </a:p>
        </p:txBody>
      </p:sp>
      <p:sp>
        <p:nvSpPr>
          <p:cNvPr id="22" name="Shape 189"/>
          <p:cNvSpPr txBox="1"/>
          <p:nvPr/>
        </p:nvSpPr>
        <p:spPr>
          <a:xfrm>
            <a:off x="271550" y="246275"/>
            <a:ext cx="8607300" cy="783000"/>
          </a:xfrm>
          <a:prstGeom prst="rect">
            <a:avLst/>
          </a:prstGeom>
          <a:noFill/>
          <a:ln>
            <a:noFill/>
          </a:ln>
        </p:spPr>
        <p:txBody>
          <a:bodyPr lIns="91425" tIns="91425" rIns="91425" bIns="91425" anchor="t" anchorCtr="0">
            <a:noAutofit/>
          </a:bodyPr>
          <a:lstStyle/>
          <a:p>
            <a:pPr lvl="0" rtl="0">
              <a:spcBef>
                <a:spcPts val="0"/>
              </a:spcBef>
              <a:buNone/>
            </a:pPr>
            <a:r>
              <a:rPr lang="es" sz="2600" b="1" dirty="0" smtClean="0">
                <a:solidFill>
                  <a:srgbClr val="0474BA"/>
                </a:solidFill>
                <a:latin typeface="Roboto Slab"/>
                <a:ea typeface="Roboto Slab"/>
                <a:cs typeface="Roboto Slab"/>
                <a:sym typeface="Roboto Slab"/>
              </a:rPr>
              <a:t>Bares y Restaurantes</a:t>
            </a:r>
            <a:endParaRPr lang="es" sz="2600" b="1" dirty="0">
              <a:solidFill>
                <a:srgbClr val="0474BA"/>
              </a:solidFill>
              <a:latin typeface="Roboto Slab"/>
              <a:ea typeface="Roboto Slab"/>
              <a:cs typeface="Roboto Slab"/>
              <a:sym typeface="Roboto Slab"/>
            </a:endParaRPr>
          </a:p>
        </p:txBody>
      </p:sp>
      <p:cxnSp>
        <p:nvCxnSpPr>
          <p:cNvPr id="23" name="Shape 190"/>
          <p:cNvCxnSpPr/>
          <p:nvPr/>
        </p:nvCxnSpPr>
        <p:spPr>
          <a:xfrm>
            <a:off x="372600" y="852425"/>
            <a:ext cx="8291399" cy="44100"/>
          </a:xfrm>
          <a:prstGeom prst="straightConnector1">
            <a:avLst/>
          </a:prstGeom>
          <a:noFill/>
          <a:ln w="38100" cap="flat">
            <a:solidFill>
              <a:srgbClr val="0474BA"/>
            </a:solidFill>
            <a:prstDash val="solid"/>
            <a:round/>
            <a:headEnd type="none" w="lg" len="lg"/>
            <a:tailEnd type="none" w="lg" len="lg"/>
          </a:ln>
        </p:spPr>
      </p:cxnSp>
    </p:spTree>
    <p:extLst>
      <p:ext uri="{BB962C8B-B14F-4D97-AF65-F5344CB8AC3E}">
        <p14:creationId xmlns:p14="http://schemas.microsoft.com/office/powerpoint/2010/main" val="2082506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Shape 202"/>
          <p:cNvPicPr preferRelativeResize="0"/>
          <p:nvPr/>
        </p:nvPicPr>
        <p:blipFill rotWithShape="1">
          <a:blip r:embed="rId3">
            <a:alphaModFix amt="31000"/>
          </a:blip>
          <a:srcRect r="16659"/>
          <a:stretch/>
        </p:blipFill>
        <p:spPr>
          <a:xfrm flipH="1">
            <a:off x="179512" y="-287840"/>
            <a:ext cx="8988566" cy="6858000"/>
          </a:xfrm>
          <a:prstGeom prst="rect">
            <a:avLst/>
          </a:prstGeom>
          <a:noFill/>
          <a:ln>
            <a:noFill/>
          </a:ln>
        </p:spPr>
      </p:pic>
      <p:sp>
        <p:nvSpPr>
          <p:cNvPr id="203" name="Shape 203"/>
          <p:cNvSpPr txBox="1"/>
          <p:nvPr/>
        </p:nvSpPr>
        <p:spPr>
          <a:xfrm>
            <a:off x="361725" y="1029275"/>
            <a:ext cx="3856799" cy="5462399"/>
          </a:xfrm>
          <a:prstGeom prst="rect">
            <a:avLst/>
          </a:prstGeom>
          <a:noFill/>
          <a:ln>
            <a:noFill/>
          </a:ln>
        </p:spPr>
        <p:txBody>
          <a:bodyPr lIns="91425" tIns="91425" rIns="91425" bIns="91425" anchor="t" anchorCtr="0">
            <a:noAutofit/>
          </a:bodyPr>
          <a:lstStyle/>
          <a:p>
            <a:pPr lvl="0" algn="ctr" rtl="0">
              <a:lnSpc>
                <a:spcPct val="115000"/>
              </a:lnSpc>
              <a:spcBef>
                <a:spcPts val="800"/>
              </a:spcBef>
              <a:buNone/>
            </a:pPr>
            <a:r>
              <a:rPr lang="es" sz="1800" b="1" dirty="0">
                <a:latin typeface="Roboto Slab"/>
                <a:ea typeface="Roboto Slab"/>
                <a:cs typeface="Roboto Slab"/>
                <a:sym typeface="Roboto Slab"/>
              </a:rPr>
              <a:t>Ahorro</a:t>
            </a:r>
          </a:p>
          <a:p>
            <a:pPr lvl="0" rtl="0">
              <a:lnSpc>
                <a:spcPct val="115000"/>
              </a:lnSpc>
              <a:spcBef>
                <a:spcPts val="0"/>
              </a:spcBef>
              <a:buNone/>
            </a:pPr>
            <a:r>
              <a:rPr lang="es" sz="1100" dirty="0">
                <a:solidFill>
                  <a:schemeClr val="dk1"/>
                </a:solidFill>
              </a:rPr>
              <a:t>Son muy baratas, quizá las más económicas, comparadas con cualquier otra </a:t>
            </a:r>
            <a:r>
              <a:rPr lang="es" sz="1100" dirty="0" smtClean="0">
                <a:solidFill>
                  <a:schemeClr val="dk1"/>
                </a:solidFill>
              </a:rPr>
              <a:t>instalación de comunicaciones.</a:t>
            </a:r>
            <a:endParaRPr lang="es" sz="1100" dirty="0">
              <a:solidFill>
                <a:schemeClr val="dk1"/>
              </a:solidFill>
            </a:endParaRPr>
          </a:p>
          <a:p>
            <a:pPr lvl="0" algn="ctr" rtl="0">
              <a:lnSpc>
                <a:spcPct val="115000"/>
              </a:lnSpc>
              <a:spcBef>
                <a:spcPts val="0"/>
              </a:spcBef>
              <a:buNone/>
            </a:pPr>
            <a:r>
              <a:rPr lang="es" sz="1800" b="1" dirty="0">
                <a:latin typeface="Roboto Slab"/>
                <a:ea typeface="Roboto Slab"/>
                <a:cs typeface="Roboto Slab"/>
                <a:sym typeface="Roboto Slab"/>
              </a:rPr>
              <a:t>Economía</a:t>
            </a:r>
          </a:p>
          <a:p>
            <a:pPr lvl="0" rtl="0">
              <a:lnSpc>
                <a:spcPct val="115000"/>
              </a:lnSpc>
              <a:spcBef>
                <a:spcPts val="0"/>
              </a:spcBef>
              <a:buNone/>
            </a:pPr>
            <a:r>
              <a:rPr lang="es" sz="1100" dirty="0">
                <a:solidFill>
                  <a:schemeClr val="dk1"/>
                </a:solidFill>
              </a:rPr>
              <a:t>No están conectadas a la red eléctrica ni a la web, por lo que no requieren de ninguna instalación específica más que pegarlas a una superficie o atornillarse a un sistema de sujeción cualquiera.</a:t>
            </a:r>
          </a:p>
          <a:p>
            <a:pPr lvl="0" algn="ctr" rtl="0">
              <a:lnSpc>
                <a:spcPct val="115000"/>
              </a:lnSpc>
              <a:spcBef>
                <a:spcPts val="0"/>
              </a:spcBef>
              <a:buNone/>
            </a:pPr>
            <a:r>
              <a:rPr lang="es" sz="1800" b="1" dirty="0" smtClean="0">
                <a:latin typeface="Roboto Slab"/>
                <a:ea typeface="Roboto Slab"/>
                <a:cs typeface="Roboto Slab"/>
                <a:sym typeface="Roboto Slab"/>
              </a:rPr>
              <a:t>Seguridad</a:t>
            </a:r>
            <a:endParaRPr lang="es" sz="1100" dirty="0">
              <a:solidFill>
                <a:schemeClr val="dk1"/>
              </a:solidFill>
            </a:endParaRPr>
          </a:p>
          <a:p>
            <a:pPr lvl="0" rtl="0">
              <a:lnSpc>
                <a:spcPct val="115000"/>
              </a:lnSpc>
              <a:spcBef>
                <a:spcPts val="0"/>
              </a:spcBef>
              <a:buNone/>
            </a:pPr>
            <a:r>
              <a:rPr lang="es" sz="1100" dirty="0">
                <a:solidFill>
                  <a:schemeClr val="dk1"/>
                </a:solidFill>
              </a:rPr>
              <a:t>Son seguras, no transmiten ni guardan ningún tipo de información, por lo que no requieren de complejos sistemas de encriptado en la transmisión de los datos. No interfieren con ninguna señal electromagnética ni de comunicaciones como wifi, radiofrecuencias etc.</a:t>
            </a:r>
          </a:p>
          <a:p>
            <a:pPr lvl="0" algn="ctr" rtl="0">
              <a:lnSpc>
                <a:spcPct val="115000"/>
              </a:lnSpc>
              <a:spcBef>
                <a:spcPts val="0"/>
              </a:spcBef>
              <a:buNone/>
            </a:pPr>
            <a:r>
              <a:rPr lang="es" sz="1800" b="1" dirty="0">
                <a:latin typeface="Roboto Slab"/>
                <a:ea typeface="Roboto Slab"/>
                <a:cs typeface="Roboto Slab"/>
                <a:sym typeface="Roboto Slab"/>
              </a:rPr>
              <a:t>Sostenibilidad</a:t>
            </a:r>
          </a:p>
          <a:p>
            <a:pPr lvl="0" rtl="0">
              <a:lnSpc>
                <a:spcPct val="115000"/>
              </a:lnSpc>
              <a:spcBef>
                <a:spcPts val="0"/>
              </a:spcBef>
              <a:buNone/>
            </a:pPr>
            <a:r>
              <a:rPr lang="es" sz="1100" dirty="0">
                <a:solidFill>
                  <a:schemeClr val="dk1"/>
                </a:solidFill>
              </a:rPr>
              <a:t>Pueden estar en cualquier sitio sin estorbar, además no generan ningún impacto visual ni en el medio  ambiente.</a:t>
            </a:r>
          </a:p>
          <a:p>
            <a:pPr marL="0" lvl="0" indent="0" algn="ctr" rtl="0">
              <a:lnSpc>
                <a:spcPct val="115000"/>
              </a:lnSpc>
              <a:spcBef>
                <a:spcPts val="0"/>
              </a:spcBef>
              <a:buNone/>
            </a:pPr>
            <a:r>
              <a:rPr lang="es" sz="1800" b="1" dirty="0">
                <a:latin typeface="Roboto Slab"/>
                <a:ea typeface="Roboto Slab"/>
                <a:cs typeface="Roboto Slab"/>
                <a:sym typeface="Roboto Slab"/>
              </a:rPr>
              <a:t>Rentabilidad</a:t>
            </a:r>
          </a:p>
          <a:p>
            <a:pPr marL="0" lvl="0" indent="0" rtl="0">
              <a:lnSpc>
                <a:spcPct val="115000"/>
              </a:lnSpc>
              <a:spcBef>
                <a:spcPts val="0"/>
              </a:spcBef>
              <a:buNone/>
            </a:pPr>
            <a:r>
              <a:rPr lang="es" sz="1100" dirty="0">
                <a:solidFill>
                  <a:schemeClr val="dk1"/>
                </a:solidFill>
              </a:rPr>
              <a:t>Son multiuso, la misma baliza puede servir a múltiples empresas y objetivos, dando la localización y referencias a múltiples apps y aplicaciones.</a:t>
            </a:r>
          </a:p>
          <a:p>
            <a:pPr lvl="0" rtl="0">
              <a:lnSpc>
                <a:spcPct val="115000"/>
              </a:lnSpc>
              <a:spcBef>
                <a:spcPts val="0"/>
              </a:spcBef>
              <a:buNone/>
            </a:pPr>
            <a:r>
              <a:rPr lang="es" sz="1100" dirty="0">
                <a:solidFill>
                  <a:schemeClr val="dk1"/>
                </a:solidFill>
              </a:rPr>
              <a:t>	.</a:t>
            </a:r>
          </a:p>
          <a:p>
            <a:pPr lvl="0" rtl="0">
              <a:lnSpc>
                <a:spcPct val="115000"/>
              </a:lnSpc>
              <a:spcBef>
                <a:spcPts val="0"/>
              </a:spcBef>
              <a:buNone/>
            </a:pPr>
            <a:endParaRPr sz="1100" b="1" dirty="0">
              <a:solidFill>
                <a:schemeClr val="dk1"/>
              </a:solidFill>
            </a:endParaRPr>
          </a:p>
          <a:p>
            <a:pPr lvl="0" rtl="0">
              <a:lnSpc>
                <a:spcPct val="115000"/>
              </a:lnSpc>
              <a:spcBef>
                <a:spcPts val="0"/>
              </a:spcBef>
              <a:buNone/>
            </a:pPr>
            <a:endParaRPr sz="1100" dirty="0">
              <a:solidFill>
                <a:schemeClr val="dk1"/>
              </a:solidFill>
            </a:endParaRPr>
          </a:p>
          <a:p>
            <a:pPr lvl="0" rtl="0">
              <a:lnSpc>
                <a:spcPct val="115000"/>
              </a:lnSpc>
              <a:spcBef>
                <a:spcPts val="0"/>
              </a:spcBef>
              <a:buNone/>
            </a:pPr>
            <a:endParaRPr sz="1100" dirty="0">
              <a:solidFill>
                <a:schemeClr val="dk1"/>
              </a:solidFill>
            </a:endParaRPr>
          </a:p>
          <a:p>
            <a:pPr lvl="0" rtl="0">
              <a:lnSpc>
                <a:spcPct val="115000"/>
              </a:lnSpc>
              <a:spcBef>
                <a:spcPts val="0"/>
              </a:spcBef>
              <a:buNone/>
            </a:pPr>
            <a:endParaRPr sz="1100" dirty="0">
              <a:solidFill>
                <a:schemeClr val="dk1"/>
              </a:solidFill>
            </a:endParaRPr>
          </a:p>
          <a:p>
            <a:pPr lvl="0" rtl="0">
              <a:lnSpc>
                <a:spcPct val="115000"/>
              </a:lnSpc>
              <a:spcBef>
                <a:spcPts val="0"/>
              </a:spcBef>
              <a:buNone/>
            </a:pPr>
            <a:endParaRPr sz="1100" dirty="0">
              <a:solidFill>
                <a:schemeClr val="dk1"/>
              </a:solidFill>
            </a:endParaRPr>
          </a:p>
          <a:p>
            <a:pPr lvl="0" rtl="0">
              <a:lnSpc>
                <a:spcPct val="115000"/>
              </a:lnSpc>
              <a:spcBef>
                <a:spcPts val="0"/>
              </a:spcBef>
              <a:buNone/>
            </a:pPr>
            <a:endParaRPr sz="1100" dirty="0">
              <a:solidFill>
                <a:schemeClr val="dk1"/>
              </a:solidFill>
            </a:endParaRPr>
          </a:p>
          <a:p>
            <a:pPr lvl="0" rtl="0">
              <a:lnSpc>
                <a:spcPct val="115000"/>
              </a:lnSpc>
              <a:spcBef>
                <a:spcPts val="0"/>
              </a:spcBef>
              <a:buNone/>
            </a:pPr>
            <a:endParaRPr dirty="0">
              <a:solidFill>
                <a:schemeClr val="dk1"/>
              </a:solidFill>
            </a:endParaRPr>
          </a:p>
          <a:p>
            <a:pPr lvl="0" rtl="0">
              <a:spcBef>
                <a:spcPts val="0"/>
              </a:spcBef>
              <a:buNone/>
            </a:pPr>
            <a:endParaRPr dirty="0"/>
          </a:p>
        </p:txBody>
      </p:sp>
      <p:pic>
        <p:nvPicPr>
          <p:cNvPr id="204" name="Shape 204"/>
          <p:cNvPicPr preferRelativeResize="0"/>
          <p:nvPr/>
        </p:nvPicPr>
        <p:blipFill>
          <a:blip r:embed="rId4">
            <a:alphaModFix/>
          </a:blip>
          <a:stretch>
            <a:fillRect/>
          </a:stretch>
        </p:blipFill>
        <p:spPr>
          <a:xfrm>
            <a:off x="7198998" y="6367475"/>
            <a:ext cx="924456" cy="348649"/>
          </a:xfrm>
          <a:prstGeom prst="rect">
            <a:avLst/>
          </a:prstGeom>
          <a:noFill/>
          <a:ln>
            <a:noFill/>
          </a:ln>
        </p:spPr>
      </p:pic>
      <p:pic>
        <p:nvPicPr>
          <p:cNvPr id="205" name="Shape 205"/>
          <p:cNvPicPr preferRelativeResize="0"/>
          <p:nvPr/>
        </p:nvPicPr>
        <p:blipFill>
          <a:blip r:embed="rId5">
            <a:alphaModFix/>
          </a:blip>
          <a:stretch>
            <a:fillRect/>
          </a:stretch>
        </p:blipFill>
        <p:spPr>
          <a:xfrm>
            <a:off x="8163421" y="6367473"/>
            <a:ext cx="808102" cy="348649"/>
          </a:xfrm>
          <a:prstGeom prst="rect">
            <a:avLst/>
          </a:prstGeom>
          <a:noFill/>
          <a:ln>
            <a:noFill/>
          </a:ln>
        </p:spPr>
      </p:pic>
      <p:pic>
        <p:nvPicPr>
          <p:cNvPr id="206" name="Shape 206"/>
          <p:cNvPicPr preferRelativeResize="0"/>
          <p:nvPr/>
        </p:nvPicPr>
        <p:blipFill rotWithShape="1">
          <a:blip r:embed="rId6">
            <a:alphaModFix/>
          </a:blip>
          <a:srcRect/>
          <a:stretch/>
        </p:blipFill>
        <p:spPr>
          <a:xfrm>
            <a:off x="4683558" y="1700808"/>
            <a:ext cx="4723799" cy="3462599"/>
          </a:xfrm>
          <a:prstGeom prst="rect">
            <a:avLst/>
          </a:prstGeom>
          <a:noFill/>
          <a:ln>
            <a:noFill/>
          </a:ln>
        </p:spPr>
      </p:pic>
      <p:sp>
        <p:nvSpPr>
          <p:cNvPr id="207" name="Shape 207"/>
          <p:cNvSpPr txBox="1"/>
          <p:nvPr/>
        </p:nvSpPr>
        <p:spPr>
          <a:xfrm>
            <a:off x="271550" y="246275"/>
            <a:ext cx="8607300" cy="783000"/>
          </a:xfrm>
          <a:prstGeom prst="rect">
            <a:avLst/>
          </a:prstGeom>
          <a:noFill/>
          <a:ln>
            <a:noFill/>
          </a:ln>
        </p:spPr>
        <p:txBody>
          <a:bodyPr lIns="91425" tIns="91425" rIns="91425" bIns="91425" anchor="t" anchorCtr="0">
            <a:noAutofit/>
          </a:bodyPr>
          <a:lstStyle/>
          <a:p>
            <a:pPr lvl="0" rtl="0">
              <a:spcBef>
                <a:spcPts val="0"/>
              </a:spcBef>
              <a:buNone/>
            </a:pPr>
            <a:r>
              <a:rPr lang="es" sz="2600" b="1">
                <a:solidFill>
                  <a:srgbClr val="0474BA"/>
                </a:solidFill>
                <a:latin typeface="Roboto Slab"/>
                <a:ea typeface="Roboto Slab"/>
                <a:cs typeface="Roboto Slab"/>
                <a:sym typeface="Roboto Slab"/>
              </a:rPr>
              <a:t>Beneficios de las Balizas Bluetooth BLE</a:t>
            </a:r>
          </a:p>
        </p:txBody>
      </p:sp>
      <p:cxnSp>
        <p:nvCxnSpPr>
          <p:cNvPr id="208" name="Shape 208"/>
          <p:cNvCxnSpPr/>
          <p:nvPr/>
        </p:nvCxnSpPr>
        <p:spPr>
          <a:xfrm>
            <a:off x="372600" y="852425"/>
            <a:ext cx="6207600" cy="0"/>
          </a:xfrm>
          <a:prstGeom prst="straightConnector1">
            <a:avLst/>
          </a:prstGeom>
          <a:noFill/>
          <a:ln w="38100" cap="flat">
            <a:solidFill>
              <a:srgbClr val="0474BA"/>
            </a:solidFill>
            <a:prstDash val="solid"/>
            <a:round/>
            <a:headEnd type="none" w="lg" len="lg"/>
            <a:tailEnd type="none" w="lg" len="lg"/>
          </a:ln>
        </p:spPr>
      </p:cxnSp>
      <p:cxnSp>
        <p:nvCxnSpPr>
          <p:cNvPr id="209" name="Shape 209"/>
          <p:cNvCxnSpPr/>
          <p:nvPr/>
        </p:nvCxnSpPr>
        <p:spPr>
          <a:xfrm>
            <a:off x="4572000" y="6215225"/>
            <a:ext cx="4572000" cy="0"/>
          </a:xfrm>
          <a:prstGeom prst="straightConnector1">
            <a:avLst/>
          </a:prstGeom>
          <a:noFill/>
          <a:ln w="38100" cap="flat">
            <a:solidFill>
              <a:srgbClr val="000000"/>
            </a:solidFill>
            <a:prstDash val="solid"/>
            <a:round/>
            <a:headEnd type="none" w="lg" len="lg"/>
            <a:tailEnd type="none" w="lg" len="lg"/>
          </a:ln>
        </p:spPr>
      </p:cxnSp>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2" name="Shape 232"/>
          <p:cNvPicPr preferRelativeResize="0"/>
          <p:nvPr/>
        </p:nvPicPr>
        <p:blipFill rotWithShape="1">
          <a:blip r:embed="rId3">
            <a:alphaModFix amt="86000"/>
          </a:blip>
          <a:srcRect l="-3379" r="21143"/>
          <a:stretch/>
        </p:blipFill>
        <p:spPr>
          <a:xfrm>
            <a:off x="3467975" y="-150"/>
            <a:ext cx="7520100" cy="6858299"/>
          </a:xfrm>
          <a:prstGeom prst="parallelogram">
            <a:avLst>
              <a:gd name="adj" fmla="val 25000"/>
            </a:avLst>
          </a:prstGeom>
          <a:noFill/>
          <a:ln>
            <a:noFill/>
          </a:ln>
        </p:spPr>
      </p:pic>
      <p:pic>
        <p:nvPicPr>
          <p:cNvPr id="233" name="Shape 233"/>
          <p:cNvPicPr preferRelativeResize="0"/>
          <p:nvPr/>
        </p:nvPicPr>
        <p:blipFill>
          <a:blip r:embed="rId4">
            <a:alphaModFix/>
          </a:blip>
          <a:stretch>
            <a:fillRect/>
          </a:stretch>
        </p:blipFill>
        <p:spPr>
          <a:xfrm>
            <a:off x="61498" y="1078175"/>
            <a:ext cx="1490595" cy="3799308"/>
          </a:xfrm>
          <a:prstGeom prst="rect">
            <a:avLst/>
          </a:prstGeom>
          <a:noFill/>
          <a:ln>
            <a:noFill/>
          </a:ln>
        </p:spPr>
      </p:pic>
      <p:sp>
        <p:nvSpPr>
          <p:cNvPr id="234" name="Shape 234"/>
          <p:cNvSpPr/>
          <p:nvPr/>
        </p:nvSpPr>
        <p:spPr>
          <a:xfrm>
            <a:off x="137273" y="6483883"/>
            <a:ext cx="622954" cy="163499"/>
          </a:xfrm>
          <a:prstGeom prst="rect">
            <a:avLst/>
          </a:prstGeom>
          <a:noFill/>
          <a:ln>
            <a:noFill/>
          </a:ln>
        </p:spPr>
        <p:txBody>
          <a:bodyPr lIns="71425" tIns="71425" rIns="71425" bIns="71425" anchor="ctr" anchorCtr="0">
            <a:noAutofit/>
          </a:bodyPr>
          <a:lstStyle/>
          <a:p>
            <a:pPr marL="0" marR="0" lvl="0" indent="0" algn="ctr" rtl="0">
              <a:spcBef>
                <a:spcPts val="0"/>
              </a:spcBef>
              <a:buSzPct val="25000"/>
              <a:buNone/>
            </a:pPr>
            <a:r>
              <a:rPr lang="es" sz="600" b="0" i="0" u="none" strike="noStrike" cap="none" baseline="0" dirty="0">
                <a:latin typeface="Roboto"/>
                <a:ea typeface="Roboto"/>
                <a:cs typeface="Roboto"/>
                <a:sym typeface="Roboto"/>
              </a:rPr>
              <a:t>Creado para</a:t>
            </a:r>
          </a:p>
        </p:txBody>
      </p:sp>
      <p:sp>
        <p:nvSpPr>
          <p:cNvPr id="235" name="Shape 235"/>
          <p:cNvSpPr txBox="1"/>
          <p:nvPr/>
        </p:nvSpPr>
        <p:spPr>
          <a:xfrm>
            <a:off x="-1" y="703776"/>
            <a:ext cx="1100400" cy="166799"/>
          </a:xfrm>
          <a:prstGeom prst="rect">
            <a:avLst/>
          </a:prstGeom>
          <a:noFill/>
          <a:ln>
            <a:noFill/>
          </a:ln>
        </p:spPr>
        <p:txBody>
          <a:bodyPr lIns="91425" tIns="91425" rIns="91425" bIns="91425" anchor="ctr" anchorCtr="0">
            <a:noAutofit/>
          </a:bodyPr>
          <a:lstStyle/>
          <a:p>
            <a:pPr lvl="0" algn="ctr" rtl="0">
              <a:spcBef>
                <a:spcPts val="0"/>
              </a:spcBef>
              <a:buNone/>
            </a:pPr>
            <a:r>
              <a:rPr lang="es" sz="900" b="1"/>
              <a:t>Realidad Aumentada</a:t>
            </a:r>
          </a:p>
        </p:txBody>
      </p:sp>
      <p:sp>
        <p:nvSpPr>
          <p:cNvPr id="236" name="Shape 236"/>
          <p:cNvSpPr txBox="1"/>
          <p:nvPr/>
        </p:nvSpPr>
        <p:spPr>
          <a:xfrm>
            <a:off x="967163" y="699011"/>
            <a:ext cx="1572600" cy="166799"/>
          </a:xfrm>
          <a:prstGeom prst="rect">
            <a:avLst/>
          </a:prstGeom>
          <a:noFill/>
          <a:ln>
            <a:noFill/>
          </a:ln>
        </p:spPr>
        <p:txBody>
          <a:bodyPr lIns="91425" tIns="91425" rIns="91425" bIns="91425" anchor="ctr" anchorCtr="0">
            <a:noAutofit/>
          </a:bodyPr>
          <a:lstStyle/>
          <a:p>
            <a:pPr lvl="0" algn="ctr" rtl="0">
              <a:spcBef>
                <a:spcPts val="0"/>
              </a:spcBef>
              <a:buNone/>
            </a:pPr>
            <a:r>
              <a:rPr lang="es" sz="900" b="1"/>
              <a:t>Agenda             Social</a:t>
            </a:r>
          </a:p>
        </p:txBody>
      </p:sp>
      <p:sp>
        <p:nvSpPr>
          <p:cNvPr id="237" name="Shape 237"/>
          <p:cNvSpPr txBox="1"/>
          <p:nvPr/>
        </p:nvSpPr>
        <p:spPr>
          <a:xfrm>
            <a:off x="2513325" y="700600"/>
            <a:ext cx="1100400" cy="166799"/>
          </a:xfrm>
          <a:prstGeom prst="rect">
            <a:avLst/>
          </a:prstGeom>
          <a:noFill/>
          <a:ln>
            <a:noFill/>
          </a:ln>
        </p:spPr>
        <p:txBody>
          <a:bodyPr lIns="91425" tIns="91425" rIns="91425" bIns="91425" anchor="ctr" anchorCtr="0">
            <a:noAutofit/>
          </a:bodyPr>
          <a:lstStyle/>
          <a:p>
            <a:pPr lvl="0" algn="ctr" rtl="0">
              <a:spcBef>
                <a:spcPts val="0"/>
              </a:spcBef>
              <a:buNone/>
            </a:pPr>
            <a:r>
              <a:rPr lang="es" sz="900" b="1"/>
              <a:t>Geolocalización</a:t>
            </a:r>
          </a:p>
        </p:txBody>
      </p:sp>
      <p:sp>
        <p:nvSpPr>
          <p:cNvPr id="238" name="Shape 238"/>
          <p:cNvSpPr txBox="1"/>
          <p:nvPr/>
        </p:nvSpPr>
        <p:spPr>
          <a:xfrm>
            <a:off x="5079224" y="2051561"/>
            <a:ext cx="4289911" cy="1391999"/>
          </a:xfrm>
          <a:prstGeom prst="rect">
            <a:avLst/>
          </a:prstGeom>
          <a:noFill/>
          <a:ln>
            <a:noFill/>
          </a:ln>
        </p:spPr>
        <p:txBody>
          <a:bodyPr lIns="91425" tIns="91425" rIns="91425" bIns="91425" anchor="t" anchorCtr="0">
            <a:noAutofit/>
          </a:bodyPr>
          <a:lstStyle/>
          <a:p>
            <a:pPr lvl="0" algn="ctr" rtl="0">
              <a:spcBef>
                <a:spcPts val="0"/>
              </a:spcBef>
              <a:buNone/>
            </a:pPr>
            <a:r>
              <a:rPr lang="es" sz="1800" b="1" dirty="0">
                <a:solidFill>
                  <a:srgbClr val="FFFFFF"/>
                </a:solidFill>
                <a:latin typeface="Roboto Slab"/>
                <a:ea typeface="Roboto Slab"/>
                <a:cs typeface="Roboto Slab"/>
                <a:sym typeface="Roboto Slab"/>
              </a:rPr>
              <a:t>El Mensaje </a:t>
            </a:r>
            <a:r>
              <a:rPr lang="es" sz="1800" b="1" dirty="0" smtClean="0">
                <a:solidFill>
                  <a:srgbClr val="FFFFFF"/>
                </a:solidFill>
                <a:latin typeface="Roboto Slab"/>
                <a:ea typeface="Roboto Slab"/>
                <a:cs typeface="Roboto Slab"/>
                <a:sym typeface="Roboto Slab"/>
              </a:rPr>
              <a:t>Correcto,</a:t>
            </a:r>
          </a:p>
          <a:p>
            <a:pPr lvl="0" algn="ctr" rtl="0">
              <a:spcBef>
                <a:spcPts val="0"/>
              </a:spcBef>
              <a:buNone/>
            </a:pPr>
            <a:endParaRPr lang="es" sz="1800" b="1" dirty="0">
              <a:solidFill>
                <a:srgbClr val="FFFFFF"/>
              </a:solidFill>
              <a:latin typeface="Roboto Slab"/>
              <a:ea typeface="Roboto Slab"/>
              <a:cs typeface="Roboto Slab"/>
              <a:sym typeface="Roboto Slab"/>
            </a:endParaRPr>
          </a:p>
          <a:p>
            <a:pPr lvl="0" algn="ctr" rtl="0">
              <a:spcBef>
                <a:spcPts val="0"/>
              </a:spcBef>
              <a:buNone/>
            </a:pPr>
            <a:r>
              <a:rPr lang="es" sz="1800" b="1" dirty="0">
                <a:solidFill>
                  <a:srgbClr val="FFFFFF"/>
                </a:solidFill>
                <a:latin typeface="Roboto Slab"/>
                <a:ea typeface="Roboto Slab"/>
                <a:cs typeface="Roboto Slab"/>
                <a:sym typeface="Roboto Slab"/>
              </a:rPr>
              <a:t>a la Persona indicada, en el Momento Oportuno y el </a:t>
            </a:r>
            <a:r>
              <a:rPr lang="es" sz="1800" b="1" dirty="0" smtClean="0">
                <a:solidFill>
                  <a:srgbClr val="FFFFFF"/>
                </a:solidFill>
                <a:latin typeface="Roboto Slab"/>
                <a:ea typeface="Roboto Slab"/>
                <a:cs typeface="Roboto Slab"/>
                <a:sym typeface="Roboto Slab"/>
              </a:rPr>
              <a:t> Lugar </a:t>
            </a:r>
            <a:r>
              <a:rPr lang="es" sz="1800" b="1" dirty="0">
                <a:solidFill>
                  <a:srgbClr val="FFFFFF"/>
                </a:solidFill>
                <a:latin typeface="Roboto Slab"/>
                <a:ea typeface="Roboto Slab"/>
                <a:cs typeface="Roboto Slab"/>
                <a:sym typeface="Roboto Slab"/>
              </a:rPr>
              <a:t>Exacto</a:t>
            </a:r>
            <a:r>
              <a:rPr lang="es" sz="3600" b="1" dirty="0">
                <a:solidFill>
                  <a:srgbClr val="FFFFFF"/>
                </a:solidFill>
                <a:latin typeface="Roboto Slab"/>
                <a:ea typeface="Roboto Slab"/>
                <a:cs typeface="Roboto Slab"/>
                <a:sym typeface="Roboto Slab"/>
              </a:rPr>
              <a:t> </a:t>
            </a:r>
          </a:p>
        </p:txBody>
      </p:sp>
      <p:sp>
        <p:nvSpPr>
          <p:cNvPr id="239" name="Shape 239"/>
          <p:cNvSpPr txBox="1"/>
          <p:nvPr/>
        </p:nvSpPr>
        <p:spPr>
          <a:xfrm>
            <a:off x="137271" y="4990861"/>
            <a:ext cx="3266527" cy="260400"/>
          </a:xfrm>
          <a:prstGeom prst="rect">
            <a:avLst/>
          </a:prstGeom>
          <a:noFill/>
          <a:ln>
            <a:noFill/>
          </a:ln>
        </p:spPr>
        <p:txBody>
          <a:bodyPr lIns="91425" tIns="91425" rIns="91425" bIns="91425" anchor="t" anchorCtr="0">
            <a:noAutofit/>
          </a:bodyPr>
          <a:lstStyle/>
          <a:p>
            <a:pPr lvl="0" rtl="0">
              <a:spcBef>
                <a:spcPts val="0"/>
              </a:spcBef>
              <a:buNone/>
            </a:pPr>
            <a:r>
              <a:rPr lang="es" sz="1000" b="1" dirty="0"/>
              <a:t>Participación, Dinamización, Fidelización</a:t>
            </a:r>
          </a:p>
        </p:txBody>
      </p:sp>
      <p:sp>
        <p:nvSpPr>
          <p:cNvPr id="240" name="Shape 240"/>
          <p:cNvSpPr/>
          <p:nvPr/>
        </p:nvSpPr>
        <p:spPr>
          <a:xfrm>
            <a:off x="137272" y="137518"/>
            <a:ext cx="4759500" cy="418200"/>
          </a:xfrm>
          <a:prstGeom prst="rect">
            <a:avLst/>
          </a:prstGeom>
          <a:noFill/>
          <a:ln>
            <a:noFill/>
          </a:ln>
        </p:spPr>
        <p:txBody>
          <a:bodyPr lIns="71425" tIns="71425" rIns="71425" bIns="71425" anchor="ctr" anchorCtr="0">
            <a:noAutofit/>
          </a:bodyPr>
          <a:lstStyle/>
          <a:p>
            <a:pPr marL="0" marR="0" lvl="0" indent="0" algn="l" rtl="0">
              <a:spcBef>
                <a:spcPts val="0"/>
              </a:spcBef>
              <a:buSzPct val="25000"/>
              <a:buNone/>
            </a:pPr>
            <a:r>
              <a:rPr lang="es" sz="3000" b="1" dirty="0" smtClean="0">
                <a:solidFill>
                  <a:srgbClr val="0474BA"/>
                </a:solidFill>
                <a:latin typeface="Roboto Slab" pitchFamily="2" charset="0"/>
                <a:ea typeface="Roboto Slab" pitchFamily="2" charset="0"/>
                <a:cs typeface="Roboto"/>
                <a:sym typeface="Roboto"/>
              </a:rPr>
              <a:t>Ciudades y Destinos</a:t>
            </a:r>
            <a:endParaRPr lang="es" sz="3000" b="1" dirty="0">
              <a:latin typeface="Roboto Slab" pitchFamily="2" charset="0"/>
              <a:ea typeface="Roboto Slab" pitchFamily="2" charset="0"/>
              <a:cs typeface="Roboto"/>
              <a:sym typeface="Roboto"/>
            </a:endParaRPr>
          </a:p>
        </p:txBody>
      </p:sp>
      <p:pic>
        <p:nvPicPr>
          <p:cNvPr id="241" name="Shape 241"/>
          <p:cNvPicPr preferRelativeResize="0"/>
          <p:nvPr/>
        </p:nvPicPr>
        <p:blipFill>
          <a:blip r:embed="rId5">
            <a:alphaModFix/>
          </a:blip>
          <a:stretch>
            <a:fillRect/>
          </a:stretch>
        </p:blipFill>
        <p:spPr>
          <a:xfrm>
            <a:off x="7694678" y="6127715"/>
            <a:ext cx="1430233" cy="540060"/>
          </a:xfrm>
          <a:prstGeom prst="rect">
            <a:avLst/>
          </a:prstGeom>
          <a:noFill/>
          <a:ln>
            <a:noFill/>
          </a:ln>
        </p:spPr>
      </p:pic>
      <p:sp>
        <p:nvSpPr>
          <p:cNvPr id="242" name="Shape 242"/>
          <p:cNvSpPr txBox="1"/>
          <p:nvPr/>
        </p:nvSpPr>
        <p:spPr>
          <a:xfrm>
            <a:off x="3568589" y="702188"/>
            <a:ext cx="1013399" cy="166799"/>
          </a:xfrm>
          <a:prstGeom prst="rect">
            <a:avLst/>
          </a:prstGeom>
          <a:noFill/>
          <a:ln>
            <a:noFill/>
          </a:ln>
        </p:spPr>
        <p:txBody>
          <a:bodyPr lIns="91425" tIns="91425" rIns="91425" bIns="91425" anchor="ctr" anchorCtr="0">
            <a:noAutofit/>
          </a:bodyPr>
          <a:lstStyle/>
          <a:p>
            <a:pPr lvl="0" algn="ctr" rtl="0">
              <a:spcBef>
                <a:spcPts val="0"/>
              </a:spcBef>
              <a:buNone/>
            </a:pPr>
            <a:r>
              <a:rPr lang="es" sz="900" b="1" dirty="0"/>
              <a:t>Comunicación</a:t>
            </a:r>
          </a:p>
        </p:txBody>
      </p:sp>
      <p:grpSp>
        <p:nvGrpSpPr>
          <p:cNvPr id="243" name="Shape 243"/>
          <p:cNvGrpSpPr/>
          <p:nvPr/>
        </p:nvGrpSpPr>
        <p:grpSpPr>
          <a:xfrm>
            <a:off x="5079217" y="229715"/>
            <a:ext cx="4289919" cy="1317582"/>
            <a:chOff x="13718650" y="1423325"/>
            <a:chExt cx="11334000" cy="2915650"/>
          </a:xfrm>
        </p:grpSpPr>
        <p:sp>
          <p:nvSpPr>
            <p:cNvPr id="244" name="Shape 244"/>
            <p:cNvSpPr txBox="1"/>
            <p:nvPr/>
          </p:nvSpPr>
          <p:spPr>
            <a:xfrm>
              <a:off x="13718650" y="1472175"/>
              <a:ext cx="11334000" cy="2866800"/>
            </a:xfrm>
            <a:prstGeom prst="rect">
              <a:avLst/>
            </a:prstGeom>
            <a:noFill/>
            <a:ln>
              <a:noFill/>
            </a:ln>
          </p:spPr>
          <p:txBody>
            <a:bodyPr lIns="91425" tIns="91425" rIns="91425" bIns="91425" anchor="t" anchorCtr="0">
              <a:noAutofit/>
            </a:bodyPr>
            <a:lstStyle/>
            <a:p>
              <a:pPr lvl="0" rtl="0">
                <a:spcBef>
                  <a:spcPts val="0"/>
                </a:spcBef>
                <a:buNone/>
              </a:pPr>
              <a:r>
                <a:rPr lang="es" sz="3600" b="1">
                  <a:solidFill>
                    <a:srgbClr val="999999"/>
                  </a:solidFill>
                  <a:latin typeface="Roboto Slab"/>
                  <a:ea typeface="Roboto Slab"/>
                  <a:cs typeface="Roboto Slab"/>
                  <a:sym typeface="Roboto Slab"/>
                </a:rPr>
                <a:t>Bienvenido a La Laguna</a:t>
              </a:r>
            </a:p>
            <a:p>
              <a:pPr lvl="0" rtl="0">
                <a:spcBef>
                  <a:spcPts val="0"/>
                </a:spcBef>
                <a:buNone/>
              </a:pPr>
              <a:r>
                <a:rPr lang="es" sz="3600" b="1">
                  <a:solidFill>
                    <a:srgbClr val="999999"/>
                  </a:solidFill>
                  <a:latin typeface="Roboto Slab"/>
                  <a:ea typeface="Roboto Slab"/>
                  <a:cs typeface="Roboto Slab"/>
                  <a:sym typeface="Roboto Slab"/>
                </a:rPr>
                <a:t>Cuidamos de tí</a:t>
              </a:r>
            </a:p>
          </p:txBody>
        </p:sp>
        <p:sp>
          <p:nvSpPr>
            <p:cNvPr id="245" name="Shape 245"/>
            <p:cNvSpPr txBox="1"/>
            <p:nvPr/>
          </p:nvSpPr>
          <p:spPr>
            <a:xfrm>
              <a:off x="13772375" y="1423325"/>
              <a:ext cx="10914000" cy="2866800"/>
            </a:xfrm>
            <a:prstGeom prst="rect">
              <a:avLst/>
            </a:prstGeom>
            <a:noFill/>
            <a:ln>
              <a:noFill/>
            </a:ln>
          </p:spPr>
          <p:txBody>
            <a:bodyPr lIns="91425" tIns="91425" rIns="91425" bIns="91425" anchor="t" anchorCtr="0">
              <a:noAutofit/>
            </a:bodyPr>
            <a:lstStyle/>
            <a:p>
              <a:pPr lvl="0" rtl="0">
                <a:spcBef>
                  <a:spcPts val="0"/>
                </a:spcBef>
                <a:buNone/>
              </a:pPr>
              <a:r>
                <a:rPr lang="es" sz="3600" b="1">
                  <a:solidFill>
                    <a:srgbClr val="F3F3F3"/>
                  </a:solidFill>
                  <a:latin typeface="Roboto Slab"/>
                  <a:ea typeface="Roboto Slab"/>
                  <a:cs typeface="Roboto Slab"/>
                  <a:sym typeface="Roboto Slab"/>
                </a:rPr>
                <a:t>Bienvenido a La Laguna, </a:t>
              </a:r>
            </a:p>
            <a:p>
              <a:pPr lvl="0" rtl="0">
                <a:spcBef>
                  <a:spcPts val="0"/>
                </a:spcBef>
                <a:buNone/>
              </a:pPr>
              <a:r>
                <a:rPr lang="es" sz="3600" b="1">
                  <a:solidFill>
                    <a:srgbClr val="F3F3F3"/>
                  </a:solidFill>
                  <a:latin typeface="Roboto Slab"/>
                  <a:ea typeface="Roboto Slab"/>
                  <a:cs typeface="Roboto Slab"/>
                  <a:sym typeface="Roboto Slab"/>
                </a:rPr>
                <a:t>Cuidamos de tí</a:t>
              </a:r>
            </a:p>
          </p:txBody>
        </p:sp>
      </p:grpSp>
      <p:pic>
        <p:nvPicPr>
          <p:cNvPr id="246" name="Shape 246"/>
          <p:cNvPicPr preferRelativeResize="0"/>
          <p:nvPr/>
        </p:nvPicPr>
        <p:blipFill>
          <a:blip r:embed="rId6">
            <a:alphaModFix/>
          </a:blip>
          <a:stretch>
            <a:fillRect/>
          </a:stretch>
        </p:blipFill>
        <p:spPr>
          <a:xfrm>
            <a:off x="867531" y="1040170"/>
            <a:ext cx="1573832" cy="4011462"/>
          </a:xfrm>
          <a:prstGeom prst="rect">
            <a:avLst/>
          </a:prstGeom>
          <a:noFill/>
          <a:ln>
            <a:noFill/>
          </a:ln>
        </p:spPr>
      </p:pic>
      <p:pic>
        <p:nvPicPr>
          <p:cNvPr id="247" name="Shape 247"/>
          <p:cNvPicPr preferRelativeResize="0"/>
          <p:nvPr/>
        </p:nvPicPr>
        <p:blipFill>
          <a:blip r:embed="rId7">
            <a:alphaModFix/>
          </a:blip>
          <a:stretch>
            <a:fillRect/>
          </a:stretch>
        </p:blipFill>
        <p:spPr>
          <a:xfrm>
            <a:off x="1687478" y="1040170"/>
            <a:ext cx="1651579" cy="4209640"/>
          </a:xfrm>
          <a:prstGeom prst="rect">
            <a:avLst/>
          </a:prstGeom>
          <a:noFill/>
          <a:ln>
            <a:noFill/>
          </a:ln>
        </p:spPr>
      </p:pic>
      <p:pic>
        <p:nvPicPr>
          <p:cNvPr id="248" name="Shape 248"/>
          <p:cNvPicPr preferRelativeResize="0"/>
          <p:nvPr/>
        </p:nvPicPr>
        <p:blipFill>
          <a:blip r:embed="rId8">
            <a:alphaModFix/>
          </a:blip>
          <a:stretch>
            <a:fillRect/>
          </a:stretch>
        </p:blipFill>
        <p:spPr>
          <a:xfrm>
            <a:off x="2480023" y="1005505"/>
            <a:ext cx="1746853" cy="4452453"/>
          </a:xfrm>
          <a:prstGeom prst="rect">
            <a:avLst/>
          </a:prstGeom>
          <a:noFill/>
          <a:ln>
            <a:noFill/>
          </a:ln>
        </p:spPr>
      </p:pic>
      <p:pic>
        <p:nvPicPr>
          <p:cNvPr id="249" name="Shape 249"/>
          <p:cNvPicPr preferRelativeResize="0"/>
          <p:nvPr/>
        </p:nvPicPr>
        <p:blipFill>
          <a:blip r:embed="rId9">
            <a:alphaModFix/>
          </a:blip>
          <a:stretch>
            <a:fillRect/>
          </a:stretch>
        </p:blipFill>
        <p:spPr>
          <a:xfrm>
            <a:off x="3316296" y="1005505"/>
            <a:ext cx="1854856" cy="4727751"/>
          </a:xfrm>
          <a:prstGeom prst="rect">
            <a:avLst/>
          </a:prstGeom>
          <a:noFill/>
          <a:ln>
            <a:noFill/>
          </a:ln>
        </p:spPr>
      </p:pic>
      <p:pic>
        <p:nvPicPr>
          <p:cNvPr id="250" name="Shape 250"/>
          <p:cNvPicPr preferRelativeResize="0"/>
          <p:nvPr/>
        </p:nvPicPr>
        <p:blipFill>
          <a:blip r:embed="rId10">
            <a:alphaModFix/>
          </a:blip>
          <a:stretch>
            <a:fillRect/>
          </a:stretch>
        </p:blipFill>
        <p:spPr>
          <a:xfrm>
            <a:off x="2155633" y="3428999"/>
            <a:ext cx="5330575" cy="3644524"/>
          </a:xfrm>
          <a:prstGeom prst="rect">
            <a:avLst/>
          </a:prstGeom>
          <a:noFill/>
          <a:ln>
            <a:noFill/>
          </a:ln>
        </p:spPr>
      </p:pic>
      <p:pic>
        <p:nvPicPr>
          <p:cNvPr id="251" name="Shape 251"/>
          <p:cNvPicPr preferRelativeResize="0"/>
          <p:nvPr/>
        </p:nvPicPr>
        <p:blipFill>
          <a:blip r:embed="rId11">
            <a:alphaModFix/>
          </a:blip>
          <a:stretch>
            <a:fillRect/>
          </a:stretch>
        </p:blipFill>
        <p:spPr>
          <a:xfrm>
            <a:off x="765219" y="6404869"/>
            <a:ext cx="382200" cy="305760"/>
          </a:xfrm>
          <a:prstGeom prst="rect">
            <a:avLst/>
          </a:prstGeom>
          <a:noFill/>
          <a:ln>
            <a:noFill/>
          </a:ln>
        </p:spPr>
      </p:pic>
      <p:pic>
        <p:nvPicPr>
          <p:cNvPr id="3074" name="Picture 2" descr="D:\Dropbox\Total Communicator\Design Assets\sparkcompasslogo white.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90421" y="6127715"/>
            <a:ext cx="2160240" cy="5400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Shape 214"/>
          <p:cNvPicPr preferRelativeResize="0"/>
          <p:nvPr/>
        </p:nvPicPr>
        <p:blipFill rotWithShape="1">
          <a:blip r:embed="rId3">
            <a:alphaModFix amt="27000"/>
          </a:blip>
          <a:srcRect r="16659"/>
          <a:stretch/>
        </p:blipFill>
        <p:spPr>
          <a:xfrm>
            <a:off x="0" y="0"/>
            <a:ext cx="9144000" cy="6858000"/>
          </a:xfrm>
          <a:prstGeom prst="rect">
            <a:avLst/>
          </a:prstGeom>
          <a:noFill/>
          <a:ln>
            <a:noFill/>
          </a:ln>
        </p:spPr>
      </p:pic>
      <p:pic>
        <p:nvPicPr>
          <p:cNvPr id="215" name="Shape 215"/>
          <p:cNvPicPr preferRelativeResize="0"/>
          <p:nvPr/>
        </p:nvPicPr>
        <p:blipFill>
          <a:blip r:embed="rId4">
            <a:alphaModFix/>
          </a:blip>
          <a:stretch>
            <a:fillRect/>
          </a:stretch>
        </p:blipFill>
        <p:spPr>
          <a:xfrm>
            <a:off x="7198998" y="6367475"/>
            <a:ext cx="924456" cy="348649"/>
          </a:xfrm>
          <a:prstGeom prst="rect">
            <a:avLst/>
          </a:prstGeom>
          <a:noFill/>
          <a:ln>
            <a:noFill/>
          </a:ln>
        </p:spPr>
      </p:pic>
      <p:pic>
        <p:nvPicPr>
          <p:cNvPr id="216" name="Shape 216"/>
          <p:cNvPicPr preferRelativeResize="0"/>
          <p:nvPr/>
        </p:nvPicPr>
        <p:blipFill>
          <a:blip r:embed="rId5">
            <a:alphaModFix/>
          </a:blip>
          <a:stretch>
            <a:fillRect/>
          </a:stretch>
        </p:blipFill>
        <p:spPr>
          <a:xfrm>
            <a:off x="8163421" y="6367473"/>
            <a:ext cx="808102" cy="348649"/>
          </a:xfrm>
          <a:prstGeom prst="rect">
            <a:avLst/>
          </a:prstGeom>
          <a:noFill/>
          <a:ln>
            <a:noFill/>
          </a:ln>
        </p:spPr>
      </p:pic>
      <p:sp>
        <p:nvSpPr>
          <p:cNvPr id="217" name="Shape 217"/>
          <p:cNvSpPr txBox="1"/>
          <p:nvPr/>
        </p:nvSpPr>
        <p:spPr>
          <a:xfrm>
            <a:off x="271550" y="246275"/>
            <a:ext cx="8607300" cy="783000"/>
          </a:xfrm>
          <a:prstGeom prst="rect">
            <a:avLst/>
          </a:prstGeom>
          <a:noFill/>
          <a:ln>
            <a:noFill/>
          </a:ln>
        </p:spPr>
        <p:txBody>
          <a:bodyPr lIns="91425" tIns="91425" rIns="91425" bIns="91425" anchor="t" anchorCtr="0">
            <a:noAutofit/>
          </a:bodyPr>
          <a:lstStyle/>
          <a:p>
            <a:pPr lvl="0" rtl="0">
              <a:spcBef>
                <a:spcPts val="0"/>
              </a:spcBef>
              <a:buNone/>
            </a:pPr>
            <a:r>
              <a:rPr lang="es" sz="2600" b="1">
                <a:solidFill>
                  <a:srgbClr val="0474BA"/>
                </a:solidFill>
                <a:latin typeface="Roboto Slab"/>
                <a:ea typeface="Roboto Slab"/>
                <a:cs typeface="Roboto Slab"/>
                <a:sym typeface="Roboto Slab"/>
              </a:rPr>
              <a:t>Beneficios de la Plataforma</a:t>
            </a:r>
          </a:p>
        </p:txBody>
      </p:sp>
      <p:cxnSp>
        <p:nvCxnSpPr>
          <p:cNvPr id="218" name="Shape 218"/>
          <p:cNvCxnSpPr/>
          <p:nvPr/>
        </p:nvCxnSpPr>
        <p:spPr>
          <a:xfrm>
            <a:off x="372600" y="852425"/>
            <a:ext cx="6207600" cy="0"/>
          </a:xfrm>
          <a:prstGeom prst="straightConnector1">
            <a:avLst/>
          </a:prstGeom>
          <a:noFill/>
          <a:ln w="38100" cap="flat">
            <a:solidFill>
              <a:srgbClr val="0474BA"/>
            </a:solidFill>
            <a:prstDash val="solid"/>
            <a:round/>
            <a:headEnd type="none" w="lg" len="lg"/>
            <a:tailEnd type="none" w="lg" len="lg"/>
          </a:ln>
        </p:spPr>
      </p:cxnSp>
      <p:cxnSp>
        <p:nvCxnSpPr>
          <p:cNvPr id="219" name="Shape 219"/>
          <p:cNvCxnSpPr/>
          <p:nvPr/>
        </p:nvCxnSpPr>
        <p:spPr>
          <a:xfrm>
            <a:off x="4572000" y="6215225"/>
            <a:ext cx="4572000" cy="0"/>
          </a:xfrm>
          <a:prstGeom prst="straightConnector1">
            <a:avLst/>
          </a:prstGeom>
          <a:noFill/>
          <a:ln w="38100" cap="flat">
            <a:solidFill>
              <a:srgbClr val="000000"/>
            </a:solidFill>
            <a:prstDash val="solid"/>
            <a:round/>
            <a:headEnd type="none" w="lg" len="lg"/>
            <a:tailEnd type="none" w="lg" len="lg"/>
          </a:ln>
        </p:spPr>
      </p:cxnSp>
      <p:pic>
        <p:nvPicPr>
          <p:cNvPr id="220" name="Shape 220"/>
          <p:cNvPicPr preferRelativeResize="0"/>
          <p:nvPr/>
        </p:nvPicPr>
        <p:blipFill>
          <a:blip r:embed="rId6">
            <a:alphaModFix/>
          </a:blip>
          <a:stretch>
            <a:fillRect/>
          </a:stretch>
        </p:blipFill>
        <p:spPr>
          <a:xfrm>
            <a:off x="0" y="5160104"/>
            <a:ext cx="5266835" cy="1759744"/>
          </a:xfrm>
          <a:prstGeom prst="rect">
            <a:avLst/>
          </a:prstGeom>
          <a:noFill/>
          <a:ln>
            <a:noFill/>
          </a:ln>
        </p:spPr>
      </p:pic>
      <p:pic>
        <p:nvPicPr>
          <p:cNvPr id="221" name="Shape 221"/>
          <p:cNvPicPr preferRelativeResize="0"/>
          <p:nvPr/>
        </p:nvPicPr>
        <p:blipFill rotWithShape="1">
          <a:blip r:embed="rId6">
            <a:alphaModFix/>
          </a:blip>
          <a:srcRect r="23634"/>
          <a:stretch/>
        </p:blipFill>
        <p:spPr>
          <a:xfrm flipH="1">
            <a:off x="5121942" y="5160103"/>
            <a:ext cx="4022057" cy="1759744"/>
          </a:xfrm>
          <a:prstGeom prst="rect">
            <a:avLst/>
          </a:prstGeom>
          <a:noFill/>
          <a:ln>
            <a:noFill/>
          </a:ln>
        </p:spPr>
      </p:pic>
      <p:sp>
        <p:nvSpPr>
          <p:cNvPr id="224" name="Shape 224"/>
          <p:cNvSpPr/>
          <p:nvPr/>
        </p:nvSpPr>
        <p:spPr>
          <a:xfrm>
            <a:off x="227325" y="1168250"/>
            <a:ext cx="2164799" cy="2375100"/>
          </a:xfrm>
          <a:prstGeom prst="rect">
            <a:avLst/>
          </a:prstGeom>
          <a:noFill/>
          <a:ln>
            <a:noFill/>
          </a:ln>
        </p:spPr>
        <p:txBody>
          <a:bodyPr lIns="71425" tIns="71425" rIns="71425" bIns="71425" anchor="t" anchorCtr="0">
            <a:noAutofit/>
          </a:bodyPr>
          <a:lstStyle/>
          <a:p>
            <a:pPr marL="0" marR="331470" lvl="0" indent="0" algn="l" rtl="0">
              <a:spcBef>
                <a:spcPts val="0"/>
              </a:spcBef>
              <a:buSzPct val="25000"/>
              <a:buNone/>
            </a:pPr>
            <a:r>
              <a:rPr lang="es" b="1" i="0" u="none" strike="noStrike" cap="none" baseline="0" dirty="0">
                <a:solidFill>
                  <a:srgbClr val="0474BA"/>
                </a:solidFill>
                <a:latin typeface="Roboto Slab"/>
                <a:ea typeface="Roboto Slab"/>
                <a:cs typeface="Roboto Slab"/>
                <a:sym typeface="Roboto Slab"/>
              </a:rPr>
              <a:t>Sociales</a:t>
            </a:r>
          </a:p>
          <a:p>
            <a:pPr marL="271637" marR="331470" lvl="0" indent="-243062" algn="l" rtl="0">
              <a:spcBef>
                <a:spcPts val="1500"/>
              </a:spcBef>
              <a:buClr>
                <a:srgbClr val="000000"/>
              </a:buClr>
              <a:buSzPct val="100000"/>
              <a:buFont typeface="Roboto"/>
              <a:buChar char="•"/>
            </a:pPr>
            <a:r>
              <a:rPr lang="es" sz="1200" b="0" i="0" u="none" strike="noStrike" cap="none" baseline="0" dirty="0">
                <a:latin typeface="Roboto"/>
                <a:ea typeface="Roboto"/>
                <a:cs typeface="Roboto"/>
                <a:sym typeface="Roboto"/>
              </a:rPr>
              <a:t>Movilidad</a:t>
            </a:r>
          </a:p>
          <a:p>
            <a:pPr marL="271637" marR="331470" lvl="0" indent="-243062" algn="l" rtl="0">
              <a:spcBef>
                <a:spcPts val="1500"/>
              </a:spcBef>
              <a:buClr>
                <a:srgbClr val="000000"/>
              </a:buClr>
              <a:buSzPct val="100000"/>
              <a:buFont typeface="Roboto"/>
              <a:buChar char="•"/>
            </a:pPr>
            <a:r>
              <a:rPr lang="es" sz="1200" b="0" i="0" u="none" strike="noStrike" cap="none" baseline="0" dirty="0">
                <a:latin typeface="Roboto"/>
                <a:ea typeface="Roboto"/>
                <a:cs typeface="Roboto"/>
                <a:sym typeface="Roboto"/>
              </a:rPr>
              <a:t>Sanidad y atención social</a:t>
            </a:r>
          </a:p>
          <a:p>
            <a:pPr marL="271637" marR="331470" lvl="0" indent="-243062" algn="l" rtl="0">
              <a:spcBef>
                <a:spcPts val="1500"/>
              </a:spcBef>
              <a:buClr>
                <a:srgbClr val="000000"/>
              </a:buClr>
              <a:buSzPct val="100000"/>
              <a:buFont typeface="Roboto"/>
              <a:buChar char="•"/>
            </a:pPr>
            <a:r>
              <a:rPr lang="es" sz="1200" b="0" i="0" u="none" strike="noStrike" cap="none" baseline="0" dirty="0">
                <a:latin typeface="Roboto"/>
                <a:ea typeface="Roboto"/>
                <a:cs typeface="Roboto"/>
                <a:sym typeface="Roboto"/>
              </a:rPr>
              <a:t>Seguridad</a:t>
            </a:r>
          </a:p>
          <a:p>
            <a:pPr marL="271637" marR="331470" lvl="0" indent="-243062" algn="l" rtl="0">
              <a:spcBef>
                <a:spcPts val="1500"/>
              </a:spcBef>
              <a:buClr>
                <a:srgbClr val="000000"/>
              </a:buClr>
              <a:buSzPct val="100000"/>
              <a:buFont typeface="Roboto"/>
              <a:buChar char="•"/>
            </a:pPr>
            <a:r>
              <a:rPr lang="es" sz="1200" b="0" i="0" u="none" strike="noStrike" cap="none" baseline="0" dirty="0">
                <a:latin typeface="Roboto"/>
                <a:ea typeface="Roboto"/>
                <a:cs typeface="Roboto"/>
                <a:sym typeface="Roboto"/>
              </a:rPr>
              <a:t>Educación</a:t>
            </a:r>
          </a:p>
          <a:p>
            <a:pPr marL="271637" marR="331470" lvl="0" indent="-243062" algn="l" rtl="0">
              <a:spcBef>
                <a:spcPts val="1500"/>
              </a:spcBef>
              <a:buClr>
                <a:srgbClr val="000000"/>
              </a:buClr>
              <a:buSzPct val="100000"/>
              <a:buFont typeface="Roboto"/>
              <a:buChar char="•"/>
            </a:pPr>
            <a:r>
              <a:rPr lang="es" sz="1200" b="0" i="0" u="none" strike="noStrike" cap="none" baseline="0" dirty="0">
                <a:latin typeface="Roboto"/>
                <a:ea typeface="Roboto"/>
                <a:cs typeface="Roboto"/>
                <a:sym typeface="Roboto"/>
              </a:rPr>
              <a:t>Gestión de emergencias</a:t>
            </a:r>
          </a:p>
          <a:p>
            <a:pPr marL="271637" marR="331470" lvl="0" indent="-243062" algn="l" rtl="0">
              <a:spcBef>
                <a:spcPts val="1500"/>
              </a:spcBef>
              <a:buClr>
                <a:srgbClr val="000000"/>
              </a:buClr>
              <a:buSzPct val="100000"/>
              <a:buFont typeface="Roboto"/>
              <a:buChar char="•"/>
            </a:pPr>
            <a:r>
              <a:rPr lang="es" sz="1200" b="0" i="0" u="none" strike="noStrike" cap="none" baseline="0" dirty="0" smtClean="0">
                <a:latin typeface="Roboto"/>
                <a:ea typeface="Roboto"/>
                <a:cs typeface="Roboto"/>
                <a:sym typeface="Roboto"/>
              </a:rPr>
              <a:t>Creación</a:t>
            </a:r>
            <a:r>
              <a:rPr lang="es" sz="1200" b="0" i="0" u="none" strike="noStrike" cap="none" dirty="0" smtClean="0">
                <a:latin typeface="Roboto"/>
                <a:ea typeface="Roboto"/>
                <a:cs typeface="Roboto"/>
                <a:sym typeface="Roboto"/>
              </a:rPr>
              <a:t> de</a:t>
            </a:r>
            <a:r>
              <a:rPr lang="es" sz="1200" b="0" i="0" u="none" strike="noStrike" cap="none" baseline="0" dirty="0" smtClean="0">
                <a:latin typeface="Roboto"/>
                <a:ea typeface="Roboto"/>
                <a:cs typeface="Roboto"/>
                <a:sym typeface="Roboto"/>
              </a:rPr>
              <a:t> </a:t>
            </a:r>
            <a:r>
              <a:rPr lang="es" sz="1200" b="0" i="0" u="none" strike="noStrike" cap="none" baseline="0" dirty="0">
                <a:latin typeface="Roboto"/>
                <a:ea typeface="Roboto"/>
                <a:cs typeface="Roboto"/>
                <a:sym typeface="Roboto"/>
              </a:rPr>
              <a:t>empleo</a:t>
            </a:r>
          </a:p>
        </p:txBody>
      </p:sp>
      <p:sp>
        <p:nvSpPr>
          <p:cNvPr id="225" name="Shape 225"/>
          <p:cNvSpPr/>
          <p:nvPr/>
        </p:nvSpPr>
        <p:spPr>
          <a:xfrm>
            <a:off x="2392275" y="1168250"/>
            <a:ext cx="2280600" cy="2053799"/>
          </a:xfrm>
          <a:prstGeom prst="rect">
            <a:avLst/>
          </a:prstGeom>
          <a:noFill/>
          <a:ln>
            <a:noFill/>
          </a:ln>
        </p:spPr>
        <p:txBody>
          <a:bodyPr lIns="71425" tIns="71425" rIns="71425" bIns="71425" anchor="t" anchorCtr="0">
            <a:noAutofit/>
          </a:bodyPr>
          <a:lstStyle/>
          <a:p>
            <a:pPr marL="0" marR="331470" lvl="0" indent="0" algn="l" rtl="0">
              <a:spcBef>
                <a:spcPts val="0"/>
              </a:spcBef>
              <a:buSzPct val="25000"/>
              <a:buNone/>
            </a:pPr>
            <a:r>
              <a:rPr lang="es" b="1" i="0" u="none" strike="noStrike" cap="none" baseline="0">
                <a:solidFill>
                  <a:srgbClr val="0474BA"/>
                </a:solidFill>
                <a:latin typeface="Roboto Slab"/>
                <a:ea typeface="Roboto Slab"/>
                <a:cs typeface="Roboto Slab"/>
                <a:sym typeface="Roboto Slab"/>
              </a:rPr>
              <a:t>Políticos</a:t>
            </a:r>
          </a:p>
          <a:p>
            <a:pPr marL="271637" marR="331470" lvl="0" indent="-243062" algn="l" rtl="0">
              <a:spcBef>
                <a:spcPts val="1500"/>
              </a:spcBef>
              <a:buClr>
                <a:srgbClr val="000000"/>
              </a:buClr>
              <a:buSzPct val="100000"/>
              <a:buFont typeface="Roboto"/>
              <a:buChar char="•"/>
            </a:pPr>
            <a:r>
              <a:rPr lang="es" sz="1200" b="0" i="0" u="none" strike="noStrike" cap="none" baseline="0">
                <a:latin typeface="Roboto"/>
                <a:ea typeface="Roboto"/>
                <a:cs typeface="Roboto"/>
                <a:sym typeface="Roboto"/>
              </a:rPr>
              <a:t>Eficiencia de la gestión pública</a:t>
            </a:r>
          </a:p>
          <a:p>
            <a:pPr marL="271637" marR="331470" lvl="0" indent="-243062" algn="l" rtl="0">
              <a:spcBef>
                <a:spcPts val="1500"/>
              </a:spcBef>
              <a:buClr>
                <a:srgbClr val="000000"/>
              </a:buClr>
              <a:buSzPct val="100000"/>
              <a:buFont typeface="Roboto"/>
              <a:buChar char="•"/>
            </a:pPr>
            <a:r>
              <a:rPr lang="es" sz="1200" b="0" i="0" u="none" strike="noStrike" cap="none" baseline="0">
                <a:latin typeface="Roboto"/>
                <a:ea typeface="Roboto"/>
                <a:cs typeface="Roboto"/>
                <a:sym typeface="Roboto"/>
              </a:rPr>
              <a:t>Accesibilidad a la administración</a:t>
            </a:r>
          </a:p>
          <a:p>
            <a:pPr marL="271637" marR="331470" lvl="0" indent="-243062" algn="l" rtl="0">
              <a:spcBef>
                <a:spcPts val="1500"/>
              </a:spcBef>
              <a:buClr>
                <a:srgbClr val="000000"/>
              </a:buClr>
              <a:buSzPct val="100000"/>
              <a:buFont typeface="Roboto"/>
              <a:buChar char="•"/>
            </a:pPr>
            <a:r>
              <a:rPr lang="es" sz="1200" b="0" i="0" u="none" strike="noStrike" cap="none" baseline="0">
                <a:latin typeface="Roboto"/>
                <a:ea typeface="Roboto"/>
                <a:cs typeface="Roboto"/>
                <a:sym typeface="Roboto"/>
              </a:rPr>
              <a:t>Participación ciudadana</a:t>
            </a:r>
          </a:p>
          <a:p>
            <a:pPr marL="271637" marR="331470" lvl="0" indent="-243062" algn="l" rtl="0">
              <a:spcBef>
                <a:spcPts val="1500"/>
              </a:spcBef>
              <a:buClr>
                <a:srgbClr val="000000"/>
              </a:buClr>
              <a:buSzPct val="100000"/>
              <a:buFont typeface="Roboto"/>
              <a:buChar char="•"/>
            </a:pPr>
            <a:r>
              <a:rPr lang="es" sz="1200" b="0" i="0" u="none" strike="noStrike" cap="none" baseline="0">
                <a:latin typeface="Roboto"/>
                <a:ea typeface="Roboto"/>
                <a:cs typeface="Roboto"/>
                <a:sym typeface="Roboto"/>
              </a:rPr>
              <a:t>Innovación y desarrollo</a:t>
            </a:r>
          </a:p>
        </p:txBody>
      </p:sp>
      <p:sp>
        <p:nvSpPr>
          <p:cNvPr id="226" name="Shape 226"/>
          <p:cNvSpPr/>
          <p:nvPr/>
        </p:nvSpPr>
        <p:spPr>
          <a:xfrm>
            <a:off x="4584466" y="1168250"/>
            <a:ext cx="2164799" cy="1972500"/>
          </a:xfrm>
          <a:prstGeom prst="rect">
            <a:avLst/>
          </a:prstGeom>
          <a:noFill/>
          <a:ln>
            <a:noFill/>
          </a:ln>
        </p:spPr>
        <p:txBody>
          <a:bodyPr lIns="71425" tIns="71425" rIns="71425" bIns="71425" anchor="t" anchorCtr="0">
            <a:noAutofit/>
          </a:bodyPr>
          <a:lstStyle/>
          <a:p>
            <a:pPr marL="0" marR="331470" lvl="0" indent="0" algn="l" rtl="0">
              <a:spcBef>
                <a:spcPts val="0"/>
              </a:spcBef>
              <a:buSzPct val="25000"/>
              <a:buNone/>
            </a:pPr>
            <a:r>
              <a:rPr lang="es" b="1" i="0" u="none" strike="noStrike" cap="none" baseline="0">
                <a:solidFill>
                  <a:srgbClr val="0474BA"/>
                </a:solidFill>
                <a:latin typeface="Roboto Slab"/>
                <a:ea typeface="Roboto Slab"/>
                <a:cs typeface="Roboto Slab"/>
                <a:sym typeface="Roboto Slab"/>
              </a:rPr>
              <a:t>Medioambientales</a:t>
            </a:r>
          </a:p>
          <a:p>
            <a:pPr marL="271637" marR="331470" lvl="0" indent="-243062" algn="l" rtl="0">
              <a:spcBef>
                <a:spcPts val="1500"/>
              </a:spcBef>
              <a:buClr>
                <a:srgbClr val="000000"/>
              </a:buClr>
              <a:buSzPct val="100000"/>
              <a:buFont typeface="Roboto"/>
              <a:buChar char="•"/>
            </a:pPr>
            <a:r>
              <a:rPr lang="es" sz="1200" b="0" i="0" u="none" strike="noStrike" cap="none" baseline="0">
                <a:latin typeface="Roboto"/>
                <a:ea typeface="Roboto"/>
                <a:cs typeface="Roboto"/>
                <a:sym typeface="Roboto"/>
              </a:rPr>
              <a:t>Sostenibilidad ambiental </a:t>
            </a:r>
          </a:p>
          <a:p>
            <a:pPr marL="271637" marR="331470" lvl="0" indent="-243062" algn="l" rtl="0">
              <a:spcBef>
                <a:spcPts val="1500"/>
              </a:spcBef>
              <a:buClr>
                <a:srgbClr val="000000"/>
              </a:buClr>
              <a:buSzPct val="100000"/>
              <a:buFont typeface="Roboto"/>
              <a:buChar char="•"/>
            </a:pPr>
            <a:r>
              <a:rPr lang="es" sz="1200" b="0" i="0" u="none" strike="noStrike" cap="none" baseline="0">
                <a:latin typeface="Roboto"/>
                <a:ea typeface="Roboto"/>
                <a:cs typeface="Roboto"/>
                <a:sym typeface="Roboto"/>
              </a:rPr>
              <a:t>Gestión de recursos naturales (energía y agua)</a:t>
            </a:r>
          </a:p>
          <a:p>
            <a:pPr marL="271637" marR="331470" lvl="0" indent="-243062" algn="l" rtl="0">
              <a:spcBef>
                <a:spcPts val="1500"/>
              </a:spcBef>
              <a:buClr>
                <a:srgbClr val="000000"/>
              </a:buClr>
              <a:buSzPct val="100000"/>
              <a:buFont typeface="Roboto"/>
              <a:buChar char="•"/>
            </a:pPr>
            <a:r>
              <a:rPr lang="es" sz="1200" b="0" i="0" u="none" strike="noStrike" cap="none" baseline="0">
                <a:latin typeface="Roboto"/>
                <a:ea typeface="Roboto"/>
                <a:cs typeface="Roboto"/>
                <a:sym typeface="Roboto"/>
              </a:rPr>
              <a:t>Prevención de riesgos ambientales</a:t>
            </a:r>
          </a:p>
        </p:txBody>
      </p:sp>
      <p:sp>
        <p:nvSpPr>
          <p:cNvPr id="227" name="Shape 227"/>
          <p:cNvSpPr/>
          <p:nvPr/>
        </p:nvSpPr>
        <p:spPr>
          <a:xfrm>
            <a:off x="6919918" y="1168245"/>
            <a:ext cx="2040899" cy="3212253"/>
          </a:xfrm>
          <a:prstGeom prst="rect">
            <a:avLst/>
          </a:prstGeom>
          <a:noFill/>
          <a:ln>
            <a:noFill/>
          </a:ln>
        </p:spPr>
        <p:txBody>
          <a:bodyPr lIns="71425" tIns="71425" rIns="71425" bIns="71425" anchor="t" anchorCtr="0">
            <a:noAutofit/>
          </a:bodyPr>
          <a:lstStyle/>
          <a:p>
            <a:pPr marL="0" marR="331470" lvl="0" indent="0" algn="l" rtl="0">
              <a:spcBef>
                <a:spcPts val="0"/>
              </a:spcBef>
              <a:buSzPct val="25000"/>
              <a:buNone/>
            </a:pPr>
            <a:r>
              <a:rPr lang="es" b="1" i="0" u="none" strike="noStrike" cap="none" baseline="0" dirty="0">
                <a:solidFill>
                  <a:srgbClr val="0474BA"/>
                </a:solidFill>
                <a:latin typeface="Roboto Slab"/>
                <a:ea typeface="Roboto Slab"/>
                <a:cs typeface="Roboto Slab"/>
                <a:sym typeface="Roboto Slab"/>
              </a:rPr>
              <a:t>Económicos</a:t>
            </a:r>
          </a:p>
          <a:p>
            <a:pPr marL="271637" marR="331470" lvl="0" indent="-243062" algn="l" rtl="0">
              <a:spcBef>
                <a:spcPts val="1500"/>
              </a:spcBef>
              <a:buClr>
                <a:srgbClr val="000000"/>
              </a:buClr>
              <a:buSzPct val="100000"/>
              <a:buFont typeface="Roboto"/>
              <a:buChar char="•"/>
            </a:pPr>
            <a:r>
              <a:rPr lang="es" sz="1200" b="0" i="0" u="none" strike="noStrike" cap="none" baseline="0" dirty="0">
                <a:latin typeface="Roboto"/>
                <a:ea typeface="Roboto"/>
                <a:cs typeface="Roboto"/>
                <a:sym typeface="Roboto"/>
              </a:rPr>
              <a:t>Condiciones de competitividad</a:t>
            </a:r>
          </a:p>
          <a:p>
            <a:pPr marL="271637" marR="331470" lvl="0" indent="-243062" algn="l" rtl="0">
              <a:spcBef>
                <a:spcPts val="1500"/>
              </a:spcBef>
              <a:buClr>
                <a:srgbClr val="000000"/>
              </a:buClr>
              <a:buSzPct val="100000"/>
              <a:buFont typeface="Roboto"/>
              <a:buChar char="•"/>
            </a:pPr>
            <a:r>
              <a:rPr lang="es" sz="1200" b="0" i="0" u="none" strike="noStrike" cap="none" baseline="0" dirty="0">
                <a:latin typeface="Roboto"/>
                <a:ea typeface="Roboto"/>
                <a:cs typeface="Roboto"/>
                <a:sym typeface="Roboto"/>
              </a:rPr>
              <a:t>Acceso a servicios</a:t>
            </a:r>
          </a:p>
          <a:p>
            <a:pPr marL="271637" marR="331470" lvl="0" indent="-243062" algn="l" rtl="0">
              <a:spcBef>
                <a:spcPts val="1500"/>
              </a:spcBef>
              <a:buClr>
                <a:srgbClr val="000000"/>
              </a:buClr>
              <a:buSzPct val="100000"/>
              <a:buFont typeface="Roboto"/>
              <a:buChar char="•"/>
            </a:pPr>
            <a:r>
              <a:rPr lang="es" sz="1200" b="0" i="0" u="none" strike="noStrike" cap="none" baseline="0" dirty="0">
                <a:latin typeface="Roboto"/>
                <a:ea typeface="Roboto"/>
                <a:cs typeface="Roboto"/>
                <a:sym typeface="Roboto"/>
              </a:rPr>
              <a:t>Conectividad</a:t>
            </a:r>
          </a:p>
          <a:p>
            <a:pPr marL="271637" marR="331470" lvl="0" indent="-243062" algn="l" rtl="0">
              <a:spcBef>
                <a:spcPts val="1500"/>
              </a:spcBef>
              <a:buClr>
                <a:srgbClr val="000000"/>
              </a:buClr>
              <a:buSzPct val="100000"/>
              <a:buFont typeface="Roboto"/>
              <a:buChar char="•"/>
            </a:pPr>
            <a:r>
              <a:rPr lang="es" sz="1200" b="0" i="0" u="none" strike="noStrike" cap="none" baseline="0" dirty="0" smtClean="0">
                <a:latin typeface="Roboto"/>
                <a:ea typeface="Roboto"/>
                <a:cs typeface="Roboto"/>
                <a:sym typeface="Roboto"/>
              </a:rPr>
              <a:t>Minería de Datos</a:t>
            </a:r>
            <a:endParaRPr lang="es" sz="1200" b="0" i="0" u="none" strike="noStrike" cap="none" baseline="0" dirty="0">
              <a:latin typeface="Roboto"/>
              <a:ea typeface="Roboto"/>
              <a:cs typeface="Roboto"/>
              <a:sym typeface="Roboto"/>
            </a:endParaRPr>
          </a:p>
          <a:p>
            <a:pPr marL="271637" marR="331470" lvl="0" indent="-243062" algn="l" rtl="0">
              <a:spcBef>
                <a:spcPts val="1500"/>
              </a:spcBef>
              <a:buClr>
                <a:srgbClr val="000000"/>
              </a:buClr>
              <a:buSzPct val="100000"/>
              <a:buFont typeface="Roboto"/>
              <a:buChar char="•"/>
            </a:pPr>
            <a:r>
              <a:rPr lang="es" sz="1200" b="0" i="0" u="none" strike="noStrike" cap="none" baseline="0" dirty="0">
                <a:latin typeface="Roboto"/>
                <a:ea typeface="Roboto"/>
                <a:cs typeface="Roboto"/>
                <a:sym typeface="Roboto"/>
              </a:rPr>
              <a:t>Exportación de conocimiento</a:t>
            </a:r>
          </a:p>
        </p:txBody>
      </p:sp>
    </p:spTree>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pic>
        <p:nvPicPr>
          <p:cNvPr id="256" name="Shape 256"/>
          <p:cNvPicPr preferRelativeResize="0"/>
          <p:nvPr/>
        </p:nvPicPr>
        <p:blipFill>
          <a:blip r:embed="rId3">
            <a:alphaModFix/>
          </a:blip>
          <a:stretch>
            <a:fillRect/>
          </a:stretch>
        </p:blipFill>
        <p:spPr>
          <a:xfrm>
            <a:off x="190750" y="1101100"/>
            <a:ext cx="8762499" cy="3830850"/>
          </a:xfrm>
          <a:prstGeom prst="rect">
            <a:avLst/>
          </a:prstGeom>
          <a:noFill/>
          <a:ln>
            <a:noFill/>
          </a:ln>
        </p:spPr>
      </p:pic>
      <p:pic>
        <p:nvPicPr>
          <p:cNvPr id="257" name="Shape 257"/>
          <p:cNvPicPr preferRelativeResize="0"/>
          <p:nvPr/>
        </p:nvPicPr>
        <p:blipFill>
          <a:blip r:embed="rId4">
            <a:alphaModFix/>
          </a:blip>
          <a:stretch>
            <a:fillRect/>
          </a:stretch>
        </p:blipFill>
        <p:spPr>
          <a:xfrm>
            <a:off x="5203750" y="5335541"/>
            <a:ext cx="2166874" cy="817221"/>
          </a:xfrm>
          <a:prstGeom prst="rect">
            <a:avLst/>
          </a:prstGeom>
          <a:noFill/>
          <a:ln>
            <a:noFill/>
          </a:ln>
        </p:spPr>
      </p:pic>
      <p:pic>
        <p:nvPicPr>
          <p:cNvPr id="258" name="Shape 258"/>
          <p:cNvPicPr preferRelativeResize="0"/>
          <p:nvPr/>
        </p:nvPicPr>
        <p:blipFill>
          <a:blip r:embed="rId5">
            <a:alphaModFix/>
          </a:blip>
          <a:stretch>
            <a:fillRect/>
          </a:stretch>
        </p:blipFill>
        <p:spPr>
          <a:xfrm>
            <a:off x="1773375" y="5206876"/>
            <a:ext cx="2309565" cy="996424"/>
          </a:xfrm>
          <a:prstGeom prst="rect">
            <a:avLst/>
          </a:prstGeom>
          <a:noFill/>
          <a:ln>
            <a:noFill/>
          </a:ln>
        </p:spPr>
      </p:pic>
      <p:sp>
        <p:nvSpPr>
          <p:cNvPr id="259" name="Shape 259"/>
          <p:cNvSpPr txBox="1"/>
          <p:nvPr/>
        </p:nvSpPr>
        <p:spPr>
          <a:xfrm>
            <a:off x="271550" y="246275"/>
            <a:ext cx="8607300" cy="783000"/>
          </a:xfrm>
          <a:prstGeom prst="rect">
            <a:avLst/>
          </a:prstGeom>
          <a:noFill/>
          <a:ln>
            <a:noFill/>
          </a:ln>
        </p:spPr>
        <p:txBody>
          <a:bodyPr lIns="91425" tIns="91425" rIns="91425" bIns="91425" anchor="t" anchorCtr="0">
            <a:noAutofit/>
          </a:bodyPr>
          <a:lstStyle/>
          <a:p>
            <a:pPr lvl="0" rtl="0">
              <a:spcBef>
                <a:spcPts val="0"/>
              </a:spcBef>
              <a:buNone/>
            </a:pPr>
            <a:r>
              <a:rPr lang="es" sz="2600" b="1" dirty="0" smtClean="0">
                <a:solidFill>
                  <a:srgbClr val="0474BA"/>
                </a:solidFill>
                <a:latin typeface="Roboto Slab"/>
                <a:ea typeface="Roboto Slab"/>
                <a:cs typeface="Roboto Slab"/>
                <a:sym typeface="Roboto Slab"/>
              </a:rPr>
              <a:t>Infinitas aplicaciones</a:t>
            </a:r>
            <a:endParaRPr lang="es" sz="2600" b="1" dirty="0">
              <a:solidFill>
                <a:srgbClr val="0474BA"/>
              </a:solidFill>
              <a:latin typeface="Roboto Slab"/>
              <a:ea typeface="Roboto Slab"/>
              <a:cs typeface="Roboto Slab"/>
              <a:sym typeface="Roboto Slab"/>
            </a:endParaRPr>
          </a:p>
        </p:txBody>
      </p:sp>
      <p:cxnSp>
        <p:nvCxnSpPr>
          <p:cNvPr id="260" name="Shape 260"/>
          <p:cNvCxnSpPr/>
          <p:nvPr/>
        </p:nvCxnSpPr>
        <p:spPr>
          <a:xfrm>
            <a:off x="372600" y="852425"/>
            <a:ext cx="8291399" cy="44100"/>
          </a:xfrm>
          <a:prstGeom prst="straightConnector1">
            <a:avLst/>
          </a:prstGeom>
          <a:noFill/>
          <a:ln w="38100" cap="flat">
            <a:solidFill>
              <a:srgbClr val="0474BA"/>
            </a:solidFill>
            <a:prstDash val="solid"/>
            <a:round/>
            <a:headEnd type="none" w="lg" len="lg"/>
            <a:tailEnd type="none" w="lg" len="lg"/>
          </a:ln>
        </p:spPr>
      </p:cxnSp>
    </p:spTree>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pic>
        <p:nvPicPr>
          <p:cNvPr id="257" name="Shape 257"/>
          <p:cNvPicPr preferRelativeResize="0"/>
          <p:nvPr/>
        </p:nvPicPr>
        <p:blipFill>
          <a:blip r:embed="rId3">
            <a:alphaModFix/>
          </a:blip>
          <a:stretch>
            <a:fillRect/>
          </a:stretch>
        </p:blipFill>
        <p:spPr>
          <a:xfrm>
            <a:off x="5203750" y="5335541"/>
            <a:ext cx="2166874" cy="817221"/>
          </a:xfrm>
          <a:prstGeom prst="rect">
            <a:avLst/>
          </a:prstGeom>
          <a:noFill/>
          <a:ln>
            <a:noFill/>
          </a:ln>
        </p:spPr>
      </p:pic>
      <p:pic>
        <p:nvPicPr>
          <p:cNvPr id="258" name="Shape 258"/>
          <p:cNvPicPr preferRelativeResize="0"/>
          <p:nvPr/>
        </p:nvPicPr>
        <p:blipFill>
          <a:blip r:embed="rId4">
            <a:alphaModFix/>
          </a:blip>
          <a:stretch>
            <a:fillRect/>
          </a:stretch>
        </p:blipFill>
        <p:spPr>
          <a:xfrm>
            <a:off x="1773375" y="5206876"/>
            <a:ext cx="2309565" cy="996424"/>
          </a:xfrm>
          <a:prstGeom prst="rect">
            <a:avLst/>
          </a:prstGeom>
          <a:noFill/>
          <a:ln>
            <a:noFill/>
          </a:ln>
        </p:spPr>
      </p:pic>
      <p:sp>
        <p:nvSpPr>
          <p:cNvPr id="259" name="Shape 259"/>
          <p:cNvSpPr txBox="1"/>
          <p:nvPr/>
        </p:nvSpPr>
        <p:spPr>
          <a:xfrm>
            <a:off x="271550" y="246275"/>
            <a:ext cx="8607300" cy="783000"/>
          </a:xfrm>
          <a:prstGeom prst="rect">
            <a:avLst/>
          </a:prstGeom>
          <a:noFill/>
          <a:ln>
            <a:noFill/>
          </a:ln>
        </p:spPr>
        <p:txBody>
          <a:bodyPr lIns="91425" tIns="91425" rIns="91425" bIns="91425" anchor="t" anchorCtr="0">
            <a:noAutofit/>
          </a:bodyPr>
          <a:lstStyle/>
          <a:p>
            <a:pPr lvl="0" rtl="0">
              <a:spcBef>
                <a:spcPts val="0"/>
              </a:spcBef>
              <a:buNone/>
            </a:pPr>
            <a:r>
              <a:rPr lang="es" sz="2600" b="1" dirty="0" smtClean="0">
                <a:solidFill>
                  <a:srgbClr val="0474BA"/>
                </a:solidFill>
                <a:latin typeface="Roboto Slab"/>
                <a:ea typeface="Roboto Slab"/>
                <a:cs typeface="Roboto Slab"/>
                <a:sym typeface="Roboto Slab"/>
              </a:rPr>
              <a:t>Epílogo</a:t>
            </a:r>
            <a:endParaRPr lang="es" sz="2600" b="1" dirty="0">
              <a:solidFill>
                <a:srgbClr val="0474BA"/>
              </a:solidFill>
              <a:latin typeface="Roboto Slab"/>
              <a:ea typeface="Roboto Slab"/>
              <a:cs typeface="Roboto Slab"/>
              <a:sym typeface="Roboto Slab"/>
            </a:endParaRPr>
          </a:p>
        </p:txBody>
      </p:sp>
      <p:cxnSp>
        <p:nvCxnSpPr>
          <p:cNvPr id="260" name="Shape 260"/>
          <p:cNvCxnSpPr/>
          <p:nvPr/>
        </p:nvCxnSpPr>
        <p:spPr>
          <a:xfrm>
            <a:off x="372600" y="852425"/>
            <a:ext cx="8291399" cy="44100"/>
          </a:xfrm>
          <a:prstGeom prst="straightConnector1">
            <a:avLst/>
          </a:prstGeom>
          <a:noFill/>
          <a:ln w="38100" cap="flat">
            <a:solidFill>
              <a:srgbClr val="0474BA"/>
            </a:solidFill>
            <a:prstDash val="solid"/>
            <a:round/>
            <a:headEnd type="none" w="lg" len="lg"/>
            <a:tailEnd type="none" w="lg" len="lg"/>
          </a:ln>
        </p:spPr>
      </p:cxnSp>
      <p:sp>
        <p:nvSpPr>
          <p:cNvPr id="2" name="1 CuadroTexto"/>
          <p:cNvSpPr txBox="1"/>
          <p:nvPr/>
        </p:nvSpPr>
        <p:spPr>
          <a:xfrm>
            <a:off x="585431" y="3702742"/>
            <a:ext cx="8124447" cy="1477328"/>
          </a:xfrm>
          <a:prstGeom prst="rect">
            <a:avLst/>
          </a:prstGeom>
          <a:noFill/>
        </p:spPr>
        <p:txBody>
          <a:bodyPr wrap="square" rtlCol="0">
            <a:spAutoFit/>
          </a:bodyPr>
          <a:lstStyle/>
          <a:p>
            <a:pPr algn="just"/>
            <a:r>
              <a:rPr lang="es-ES_tradnl" sz="1800" dirty="0" smtClean="0">
                <a:latin typeface="+mn-lt"/>
                <a:ea typeface="Roboto Slab" pitchFamily="2" charset="0"/>
              </a:rPr>
              <a:t>No es </a:t>
            </a:r>
            <a:r>
              <a:rPr lang="es-ES_tradnl" sz="1800" dirty="0" err="1">
                <a:latin typeface="+mn-lt"/>
                <a:ea typeface="Roboto Slab" pitchFamily="2" charset="0"/>
              </a:rPr>
              <a:t>dificil</a:t>
            </a:r>
            <a:r>
              <a:rPr lang="es-ES_tradnl" sz="1800" dirty="0">
                <a:latin typeface="+mn-lt"/>
                <a:ea typeface="Roboto Slab" pitchFamily="2" charset="0"/>
              </a:rPr>
              <a:t> entender porqué </a:t>
            </a:r>
            <a:r>
              <a:rPr lang="es-ES_tradnl" sz="1800" dirty="0" smtClean="0">
                <a:latin typeface="+mn-lt"/>
                <a:ea typeface="Roboto Slab" pitchFamily="2" charset="0"/>
              </a:rPr>
              <a:t>este conjunto de tecnologías están llamadas a ser la futura gran revolución disruptiva </a:t>
            </a:r>
            <a:r>
              <a:rPr lang="es-ES_tradnl" sz="1800" dirty="0">
                <a:latin typeface="+mn-lt"/>
                <a:ea typeface="Roboto Slab" pitchFamily="2" charset="0"/>
              </a:rPr>
              <a:t>desde la llegada de los dispositivos móviles, con los nuevos </a:t>
            </a:r>
            <a:r>
              <a:rPr lang="es-ES_tradnl" sz="1800" dirty="0" err="1">
                <a:latin typeface="+mn-lt"/>
                <a:ea typeface="Roboto Slab" pitchFamily="2" charset="0"/>
              </a:rPr>
              <a:t>wearables</a:t>
            </a:r>
            <a:r>
              <a:rPr lang="es-ES_tradnl" sz="1800" dirty="0">
                <a:latin typeface="+mn-lt"/>
                <a:ea typeface="Roboto Slab" pitchFamily="2" charset="0"/>
              </a:rPr>
              <a:t>, los </a:t>
            </a:r>
            <a:r>
              <a:rPr lang="es-ES_tradnl" sz="1800" dirty="0" err="1">
                <a:latin typeface="+mn-lt"/>
                <a:ea typeface="Roboto Slab" pitchFamily="2" charset="0"/>
              </a:rPr>
              <a:t>smartphones</a:t>
            </a:r>
            <a:r>
              <a:rPr lang="es-ES_tradnl" sz="1800" dirty="0">
                <a:latin typeface="+mn-lt"/>
                <a:ea typeface="Roboto Slab" pitchFamily="2" charset="0"/>
              </a:rPr>
              <a:t> de última generación, el internet de las cosas, y todas esas cosas tan inteligentes, todas esas cosas tan “Smart”.</a:t>
            </a:r>
          </a:p>
        </p:txBody>
      </p:sp>
      <p:sp>
        <p:nvSpPr>
          <p:cNvPr id="3" name="2 CuadroTexto"/>
          <p:cNvSpPr txBox="1"/>
          <p:nvPr/>
        </p:nvSpPr>
        <p:spPr>
          <a:xfrm>
            <a:off x="683568" y="1124744"/>
            <a:ext cx="7920880" cy="1569660"/>
          </a:xfrm>
          <a:prstGeom prst="rect">
            <a:avLst/>
          </a:prstGeom>
          <a:noFill/>
        </p:spPr>
        <p:txBody>
          <a:bodyPr wrap="square" rtlCol="0">
            <a:spAutoFit/>
          </a:bodyPr>
          <a:lstStyle/>
          <a:p>
            <a:pPr algn="ctr"/>
            <a:r>
              <a:rPr lang="es-ES_tradnl" sz="3200" b="1" dirty="0" smtClean="0">
                <a:latin typeface="Roboto Slab" pitchFamily="2" charset="0"/>
                <a:ea typeface="Roboto Slab" pitchFamily="2" charset="0"/>
              </a:rPr>
              <a:t>Geolocalización, Sensores, </a:t>
            </a:r>
            <a:r>
              <a:rPr lang="es-ES_tradnl" sz="3200" b="1" dirty="0" err="1" smtClean="0">
                <a:latin typeface="Roboto Slab" pitchFamily="2" charset="0"/>
                <a:ea typeface="Roboto Slab" pitchFamily="2" charset="0"/>
              </a:rPr>
              <a:t>IoT</a:t>
            </a:r>
            <a:r>
              <a:rPr lang="es-ES_tradnl" sz="3200" b="1" dirty="0" smtClean="0">
                <a:latin typeface="Roboto Slab" pitchFamily="2" charset="0"/>
                <a:ea typeface="Roboto Slab" pitchFamily="2" charset="0"/>
              </a:rPr>
              <a:t>, Realidad Aumentada, Big Data, </a:t>
            </a:r>
            <a:r>
              <a:rPr lang="es-ES_tradnl" sz="3200" b="1" dirty="0" err="1" smtClean="0">
                <a:latin typeface="Roboto Slab" pitchFamily="2" charset="0"/>
                <a:ea typeface="Roboto Slab" pitchFamily="2" charset="0"/>
              </a:rPr>
              <a:t>Context</a:t>
            </a:r>
            <a:r>
              <a:rPr lang="es-ES_tradnl" sz="3200" b="1" dirty="0" smtClean="0">
                <a:latin typeface="Roboto Slab" pitchFamily="2" charset="0"/>
                <a:ea typeface="Roboto Slab" pitchFamily="2" charset="0"/>
              </a:rPr>
              <a:t> </a:t>
            </a:r>
            <a:r>
              <a:rPr lang="es-ES_tradnl" sz="3200" b="1" dirty="0" err="1" smtClean="0">
                <a:latin typeface="Roboto Slab" pitchFamily="2" charset="0"/>
                <a:ea typeface="Roboto Slab" pitchFamily="2" charset="0"/>
              </a:rPr>
              <a:t>Awareness</a:t>
            </a:r>
            <a:r>
              <a:rPr lang="es-ES_tradnl" sz="3200" b="1" dirty="0" smtClean="0">
                <a:latin typeface="Roboto Slab" pitchFamily="2" charset="0"/>
                <a:ea typeface="Roboto Slab" pitchFamily="2" charset="0"/>
              </a:rPr>
              <a:t>:</a:t>
            </a:r>
            <a:endParaRPr lang="es-ES_tradnl" sz="3200" b="1" dirty="0">
              <a:latin typeface="Roboto Slab" pitchFamily="2" charset="0"/>
              <a:ea typeface="Roboto Slab" pitchFamily="2" charset="0"/>
            </a:endParaRPr>
          </a:p>
        </p:txBody>
      </p:sp>
      <p:sp>
        <p:nvSpPr>
          <p:cNvPr id="4" name="3 CuadroTexto"/>
          <p:cNvSpPr txBox="1"/>
          <p:nvPr/>
        </p:nvSpPr>
        <p:spPr>
          <a:xfrm>
            <a:off x="514643" y="2606558"/>
            <a:ext cx="8195282" cy="1107996"/>
          </a:xfrm>
          <a:prstGeom prst="rect">
            <a:avLst/>
          </a:prstGeom>
          <a:noFill/>
        </p:spPr>
        <p:txBody>
          <a:bodyPr wrap="square" rtlCol="0">
            <a:spAutoFit/>
          </a:bodyPr>
          <a:lstStyle/>
          <a:p>
            <a:pPr algn="ctr"/>
            <a:r>
              <a:rPr lang="es-ES_tradnl" sz="6600" dirty="0" smtClean="0">
                <a:latin typeface="Geometr415 Blk BT" panose="020B0802020204020303" pitchFamily="34" charset="0"/>
                <a:ea typeface="Roboto Slab" pitchFamily="2" charset="0"/>
              </a:rPr>
              <a:t>LA CIUDAD UBIKUA</a:t>
            </a:r>
            <a:endParaRPr lang="es-ES_tradnl" sz="6600" dirty="0">
              <a:latin typeface="Geometr415 Blk BT" panose="020B0802020204020303" pitchFamily="34" charset="0"/>
            </a:endParaRPr>
          </a:p>
        </p:txBody>
      </p:sp>
    </p:spTree>
    <p:extLst>
      <p:ext uri="{BB962C8B-B14F-4D97-AF65-F5344CB8AC3E}">
        <p14:creationId xmlns:p14="http://schemas.microsoft.com/office/powerpoint/2010/main" val="3575037377"/>
      </p:ext>
    </p:extLst>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72600" y="980728"/>
            <a:ext cx="8291399" cy="5478423"/>
          </a:xfrm>
          <a:prstGeom prst="rect">
            <a:avLst/>
          </a:prstGeom>
          <a:noFill/>
        </p:spPr>
        <p:txBody>
          <a:bodyPr wrap="square" rtlCol="0">
            <a:spAutoFit/>
          </a:bodyPr>
          <a:lstStyle/>
          <a:p>
            <a:endParaRPr lang="es-ES_tradnl" sz="1000" dirty="0" smtClean="0"/>
          </a:p>
          <a:p>
            <a:r>
              <a:rPr lang="es-ES_tradnl" sz="1000" dirty="0" smtClean="0"/>
              <a:t>Sobre la Ciudad </a:t>
            </a:r>
            <a:r>
              <a:rPr lang="es-ES_tradnl" sz="1000" dirty="0" err="1" smtClean="0"/>
              <a:t>Ubikua</a:t>
            </a:r>
            <a:r>
              <a:rPr lang="es-ES_tradnl" sz="1000" dirty="0" smtClean="0"/>
              <a:t>: </a:t>
            </a:r>
            <a:r>
              <a:rPr lang="es-ES_tradnl" sz="1000" dirty="0" smtClean="0">
                <a:hlinkClick r:id="rId2"/>
              </a:rPr>
              <a:t>www.ubikua.com</a:t>
            </a:r>
            <a:endParaRPr lang="es-ES_tradnl" sz="1000" dirty="0" smtClean="0"/>
          </a:p>
          <a:p>
            <a:r>
              <a:rPr lang="es-ES_tradnl" sz="1000" dirty="0" smtClean="0"/>
              <a:t>Sobre Crea </a:t>
            </a:r>
            <a:r>
              <a:rPr lang="es-ES_tradnl" sz="1000" dirty="0" err="1" smtClean="0"/>
              <a:t>Solutions</a:t>
            </a:r>
            <a:r>
              <a:rPr lang="es-ES_tradnl" sz="1000" dirty="0" smtClean="0"/>
              <a:t>: </a:t>
            </a:r>
            <a:r>
              <a:rPr lang="es-ES_tradnl" sz="1000" dirty="0" smtClean="0">
                <a:hlinkClick r:id="rId3"/>
              </a:rPr>
              <a:t>www.creasolutions.es</a:t>
            </a:r>
            <a:endParaRPr lang="es-ES_tradnl" sz="1000" dirty="0" smtClean="0"/>
          </a:p>
          <a:p>
            <a:r>
              <a:rPr lang="es-ES_tradnl" sz="1000" dirty="0" smtClean="0"/>
              <a:t>Sobre </a:t>
            </a:r>
            <a:r>
              <a:rPr lang="es-ES_tradnl" sz="1000" dirty="0" err="1" smtClean="0"/>
              <a:t>Spark</a:t>
            </a:r>
            <a:r>
              <a:rPr lang="es-ES_tradnl" sz="1000" dirty="0" smtClean="0"/>
              <a:t> </a:t>
            </a:r>
            <a:r>
              <a:rPr lang="es-ES_tradnl" sz="1000" dirty="0" err="1" smtClean="0"/>
              <a:t>Compass</a:t>
            </a:r>
            <a:r>
              <a:rPr lang="es-ES_tradnl" sz="1000" dirty="0" smtClean="0"/>
              <a:t>: </a:t>
            </a:r>
            <a:r>
              <a:rPr lang="es-ES_tradnl" sz="1000" dirty="0" smtClean="0">
                <a:hlinkClick r:id="rId4"/>
              </a:rPr>
              <a:t>www.sparkcompass.com</a:t>
            </a:r>
            <a:endParaRPr lang="es-ES_tradnl" sz="1000" dirty="0" smtClean="0"/>
          </a:p>
          <a:p>
            <a:endParaRPr lang="es-ES_tradnl" sz="1000" dirty="0"/>
          </a:p>
          <a:p>
            <a:r>
              <a:rPr lang="es-ES_tradnl" sz="1000" b="1" dirty="0" smtClean="0">
                <a:latin typeface="Roboto Slab" pitchFamily="2" charset="0"/>
                <a:ea typeface="Roboto Slab" pitchFamily="2" charset="0"/>
              </a:rPr>
              <a:t>Glosario:</a:t>
            </a:r>
          </a:p>
          <a:p>
            <a:endParaRPr lang="es-ES_tradnl" sz="1000" b="1" dirty="0" smtClean="0">
              <a:latin typeface="Roboto Slab" pitchFamily="2" charset="0"/>
              <a:ea typeface="Roboto Slab" pitchFamily="2" charset="0"/>
            </a:endParaRPr>
          </a:p>
          <a:p>
            <a:pPr marL="171450" indent="-171450">
              <a:buFont typeface="Arial" panose="020B0604020202020204" pitchFamily="34" charset="0"/>
              <a:buChar char="•"/>
            </a:pPr>
            <a:r>
              <a:rPr lang="es-ES_tradnl" sz="1000" dirty="0"/>
              <a:t>"</a:t>
            </a:r>
            <a:r>
              <a:rPr lang="es-ES_tradnl" sz="1000" dirty="0" err="1"/>
              <a:t>Platform</a:t>
            </a:r>
            <a:r>
              <a:rPr lang="es-ES_tradnl" sz="1000" dirty="0"/>
              <a:t> as a </a:t>
            </a:r>
            <a:r>
              <a:rPr lang="es-ES_tradnl" sz="1000" dirty="0" err="1"/>
              <a:t>service</a:t>
            </a:r>
            <a:r>
              <a:rPr lang="es-ES_tradnl" sz="1000" dirty="0"/>
              <a:t> - Wikipedia, </a:t>
            </a:r>
            <a:r>
              <a:rPr lang="es-ES_tradnl" sz="1000" dirty="0" err="1"/>
              <a:t>the</a:t>
            </a:r>
            <a:r>
              <a:rPr lang="es-ES_tradnl" sz="1000" dirty="0"/>
              <a:t> free </a:t>
            </a:r>
            <a:r>
              <a:rPr lang="es-ES_tradnl" sz="1000" dirty="0" err="1"/>
              <a:t>encyclopedia</a:t>
            </a:r>
            <a:r>
              <a:rPr lang="es-ES_tradnl" sz="1000" dirty="0"/>
              <a:t>." 2008. 19 Oct. 2014 &lt;</a:t>
            </a:r>
            <a:r>
              <a:rPr lang="es-ES_tradnl" sz="1000" u="sng" dirty="0">
                <a:hlinkClick r:id="rId5"/>
              </a:rPr>
              <a:t>http://en.wikipedia.org/wiki/Platform_as_a_service</a:t>
            </a:r>
            <a:r>
              <a:rPr lang="es-ES_tradnl" sz="1000" dirty="0"/>
              <a:t>&gt;</a:t>
            </a:r>
          </a:p>
          <a:p>
            <a:pPr marL="171450" indent="-171450">
              <a:buFont typeface="Arial" panose="020B0604020202020204" pitchFamily="34" charset="0"/>
              <a:buChar char="•"/>
            </a:pPr>
            <a:r>
              <a:rPr lang="es-ES_tradnl" sz="1000" dirty="0"/>
              <a:t>"</a:t>
            </a:r>
            <a:r>
              <a:rPr lang="es-ES_tradnl" sz="1000" dirty="0" err="1"/>
              <a:t>What</a:t>
            </a:r>
            <a:r>
              <a:rPr lang="es-ES_tradnl" sz="1000" dirty="0"/>
              <a:t> </a:t>
            </a:r>
            <a:r>
              <a:rPr lang="es-ES_tradnl" sz="1000" dirty="0" err="1"/>
              <a:t>is</a:t>
            </a:r>
            <a:r>
              <a:rPr lang="es-ES_tradnl" sz="1000" dirty="0"/>
              <a:t> </a:t>
            </a:r>
            <a:r>
              <a:rPr lang="es-ES_tradnl" sz="1000" dirty="0" err="1"/>
              <a:t>Platform</a:t>
            </a:r>
            <a:r>
              <a:rPr lang="es-ES_tradnl" sz="1000" dirty="0"/>
              <a:t> as a </a:t>
            </a:r>
            <a:r>
              <a:rPr lang="es-ES_tradnl" sz="1000" dirty="0" err="1"/>
              <a:t>Service</a:t>
            </a:r>
            <a:r>
              <a:rPr lang="es-ES_tradnl" sz="1000" dirty="0"/>
              <a:t> (</a:t>
            </a:r>
            <a:r>
              <a:rPr lang="es-ES_tradnl" sz="1000" dirty="0" err="1"/>
              <a:t>PaaS</a:t>
            </a:r>
            <a:r>
              <a:rPr lang="es-ES_tradnl" sz="1000" dirty="0"/>
              <a:t>)? - </a:t>
            </a:r>
            <a:r>
              <a:rPr lang="es-ES_tradnl" sz="1000" dirty="0" err="1"/>
              <a:t>Engine</a:t>
            </a:r>
            <a:r>
              <a:rPr lang="es-ES_tradnl" sz="1000" dirty="0"/>
              <a:t> Yard." 2012. 19 Oct. 2014 &lt;</a:t>
            </a:r>
            <a:r>
              <a:rPr lang="es-ES_tradnl" sz="1000" u="sng" dirty="0">
                <a:hlinkClick r:id="rId6"/>
              </a:rPr>
              <a:t>https://www.engineyard.com/platform-as-a-service</a:t>
            </a:r>
            <a:r>
              <a:rPr lang="es-ES_tradnl" sz="1000" dirty="0"/>
              <a:t>&gt;</a:t>
            </a:r>
          </a:p>
          <a:p>
            <a:pPr marL="171450" indent="-171450">
              <a:buFont typeface="Arial" panose="020B0604020202020204" pitchFamily="34" charset="0"/>
              <a:buChar char="•"/>
            </a:pPr>
            <a:r>
              <a:rPr lang="es-ES_tradnl" sz="1000" dirty="0"/>
              <a:t>"</a:t>
            </a:r>
            <a:r>
              <a:rPr lang="es-ES_tradnl" sz="1000" dirty="0" err="1"/>
              <a:t>Wearable</a:t>
            </a:r>
            <a:r>
              <a:rPr lang="es-ES_tradnl" sz="1000" dirty="0"/>
              <a:t> </a:t>
            </a:r>
            <a:r>
              <a:rPr lang="es-ES_tradnl" sz="1000" dirty="0" err="1"/>
              <a:t>technology</a:t>
            </a:r>
            <a:r>
              <a:rPr lang="es-ES_tradnl" sz="1000" dirty="0"/>
              <a:t> - Wikipedia, </a:t>
            </a:r>
            <a:r>
              <a:rPr lang="es-ES_tradnl" sz="1000" dirty="0" err="1"/>
              <a:t>the</a:t>
            </a:r>
            <a:r>
              <a:rPr lang="es-ES_tradnl" sz="1000" dirty="0"/>
              <a:t> free </a:t>
            </a:r>
            <a:r>
              <a:rPr lang="es-ES_tradnl" sz="1000" dirty="0" err="1"/>
              <a:t>encyclopedia</a:t>
            </a:r>
            <a:r>
              <a:rPr lang="es-ES_tradnl" sz="1000" dirty="0"/>
              <a:t>." 2005. 19 Oct. 2014 &lt;</a:t>
            </a:r>
            <a:r>
              <a:rPr lang="es-ES_tradnl" sz="1000" u="sng" dirty="0">
                <a:hlinkClick r:id="rId7"/>
              </a:rPr>
              <a:t>http://en.wikipedia.org/wiki/Wearable_technology</a:t>
            </a:r>
            <a:r>
              <a:rPr lang="es-ES_tradnl" sz="1000" dirty="0"/>
              <a:t>&gt;</a:t>
            </a:r>
          </a:p>
          <a:p>
            <a:pPr marL="171450" indent="-171450">
              <a:buFont typeface="Arial" panose="020B0604020202020204" pitchFamily="34" charset="0"/>
              <a:buChar char="•"/>
            </a:pPr>
            <a:r>
              <a:rPr lang="es-ES_tradnl" sz="1000" dirty="0"/>
              <a:t>"Definición de Geolocalización » Concepto en Definición ABC." 2011. 19 Oct. 2014 &lt;</a:t>
            </a:r>
            <a:r>
              <a:rPr lang="es-ES_tradnl" sz="1000" u="sng" dirty="0">
                <a:hlinkClick r:id="rId8"/>
              </a:rPr>
              <a:t>http://www.definicionabc.com/geografia/geolocalizacion.php</a:t>
            </a:r>
            <a:r>
              <a:rPr lang="es-ES_tradnl" sz="1000" dirty="0"/>
              <a:t>&gt;</a:t>
            </a:r>
          </a:p>
          <a:p>
            <a:pPr marL="171450" indent="-171450">
              <a:buFont typeface="Arial" panose="020B0604020202020204" pitchFamily="34" charset="0"/>
              <a:buChar char="•"/>
            </a:pPr>
            <a:r>
              <a:rPr lang="es-ES_tradnl" sz="1000" dirty="0"/>
              <a:t>"GPS Asistido - Wikipedia, la enciclopedia libre." 2007. 19 Oct. 2014 &lt;</a:t>
            </a:r>
            <a:r>
              <a:rPr lang="es-ES_tradnl" sz="1000" u="sng" dirty="0">
                <a:hlinkClick r:id="rId9"/>
              </a:rPr>
              <a:t>http://es.wikipedia.org/wiki/GPS_Asistido</a:t>
            </a:r>
            <a:r>
              <a:rPr lang="es-ES_tradnl" sz="1000" dirty="0"/>
              <a:t>&gt;</a:t>
            </a:r>
          </a:p>
          <a:p>
            <a:pPr marL="171450" indent="-171450">
              <a:buFont typeface="Arial" panose="020B0604020202020204" pitchFamily="34" charset="0"/>
              <a:buChar char="•"/>
            </a:pPr>
            <a:r>
              <a:rPr lang="es-ES_tradnl" sz="1000" dirty="0"/>
              <a:t>"Localización GSM - Wikipedia, la enciclopedia libre." 2004. 19 Oct. 2014 &lt;</a:t>
            </a:r>
            <a:r>
              <a:rPr lang="es-ES_tradnl" sz="1000" u="sng" dirty="0">
                <a:hlinkClick r:id="rId10"/>
              </a:rPr>
              <a:t>http://es.wikipedia.org/wiki/Localizaci%C3%B3n_GSM</a:t>
            </a:r>
            <a:r>
              <a:rPr lang="es-ES_tradnl" sz="1000" dirty="0"/>
              <a:t>&gt;</a:t>
            </a:r>
          </a:p>
          <a:p>
            <a:pPr marL="171450" indent="-171450">
              <a:buFont typeface="Arial" panose="020B0604020202020204" pitchFamily="34" charset="0"/>
              <a:buChar char="•"/>
            </a:pPr>
            <a:r>
              <a:rPr lang="es-ES_tradnl" sz="1000" dirty="0"/>
              <a:t>"Cómo funciona la geolocalización por </a:t>
            </a:r>
            <a:r>
              <a:rPr lang="es-ES_tradnl" sz="1000" dirty="0" err="1"/>
              <a:t>WiFi</a:t>
            </a:r>
            <a:r>
              <a:rPr lang="es-ES_tradnl" sz="1000" dirty="0"/>
              <a:t> - </a:t>
            </a:r>
            <a:r>
              <a:rPr lang="es-ES_tradnl" sz="1000" dirty="0" err="1"/>
              <a:t>Cristalab</a:t>
            </a:r>
            <a:r>
              <a:rPr lang="es-ES_tradnl" sz="1000" dirty="0"/>
              <a:t>." 2012. 19 Oct. 2014 &lt;</a:t>
            </a:r>
            <a:r>
              <a:rPr lang="es-ES_tradnl" sz="1000" u="sng" dirty="0">
                <a:hlinkClick r:id="rId11"/>
              </a:rPr>
              <a:t>http://www.cristalab.com/blog/como-funciona-la-geolocalizacion-por-wifi-c107677l/</a:t>
            </a:r>
            <a:r>
              <a:rPr lang="es-ES_tradnl" sz="1000" dirty="0"/>
              <a:t>&gt;</a:t>
            </a:r>
          </a:p>
          <a:p>
            <a:pPr marL="171450" indent="-171450">
              <a:buFont typeface="Arial" panose="020B0604020202020204" pitchFamily="34" charset="0"/>
              <a:buChar char="•"/>
            </a:pPr>
            <a:r>
              <a:rPr lang="es-ES_tradnl" sz="1000" dirty="0"/>
              <a:t>"</a:t>
            </a:r>
            <a:r>
              <a:rPr lang="es-ES_tradnl" sz="1000" dirty="0" err="1"/>
              <a:t>Near</a:t>
            </a:r>
            <a:r>
              <a:rPr lang="es-ES_tradnl" sz="1000" dirty="0"/>
              <a:t> </a:t>
            </a:r>
            <a:r>
              <a:rPr lang="es-ES_tradnl" sz="1000" dirty="0" err="1"/>
              <a:t>field</a:t>
            </a:r>
            <a:r>
              <a:rPr lang="es-ES_tradnl" sz="1000" dirty="0"/>
              <a:t> </a:t>
            </a:r>
            <a:r>
              <a:rPr lang="es-ES_tradnl" sz="1000" dirty="0" err="1"/>
              <a:t>communication</a:t>
            </a:r>
            <a:r>
              <a:rPr lang="es-ES_tradnl" sz="1000" dirty="0"/>
              <a:t> - Wikipedia, la enciclopedia libre." 2011. 19 Oct. 2014 &lt;</a:t>
            </a:r>
            <a:r>
              <a:rPr lang="es-ES_tradnl" sz="1000" u="sng" dirty="0">
                <a:hlinkClick r:id="rId12"/>
              </a:rPr>
              <a:t>http://es.wikipedia.org/wiki/Near_field_communication</a:t>
            </a:r>
            <a:r>
              <a:rPr lang="es-ES_tradnl" sz="1000" dirty="0"/>
              <a:t>&gt;</a:t>
            </a:r>
          </a:p>
          <a:p>
            <a:pPr marL="171450" indent="-171450">
              <a:buFont typeface="Arial" panose="020B0604020202020204" pitchFamily="34" charset="0"/>
              <a:buChar char="•"/>
            </a:pPr>
            <a:r>
              <a:rPr lang="es-ES_tradnl" sz="1000" dirty="0"/>
              <a:t>"RFID - Wikipedia, la enciclopedia libre." 2004. 19 Oct. 2014 </a:t>
            </a:r>
            <a:r>
              <a:rPr lang="es-ES_tradnl" sz="1000" u="sng" dirty="0" smtClean="0">
                <a:hlinkClick r:id="rId13"/>
              </a:rPr>
              <a:t>http</a:t>
            </a:r>
            <a:r>
              <a:rPr lang="es-ES_tradnl" sz="1000" u="sng" dirty="0">
                <a:hlinkClick r:id="rId13"/>
              </a:rPr>
              <a:t>://</a:t>
            </a:r>
            <a:r>
              <a:rPr lang="es-ES_tradnl" sz="1000" u="sng" dirty="0" smtClean="0">
                <a:hlinkClick r:id="rId13"/>
              </a:rPr>
              <a:t>es.wikipedia.org/wiki/RFID</a:t>
            </a:r>
            <a:endParaRPr lang="es-ES_tradnl" sz="1000" dirty="0" smtClean="0"/>
          </a:p>
          <a:p>
            <a:pPr marL="171450" indent="-171450">
              <a:buFont typeface="Arial" panose="020B0604020202020204" pitchFamily="34" charset="0"/>
              <a:buChar char="•"/>
            </a:pPr>
            <a:r>
              <a:rPr lang="es-ES_tradnl" sz="1000" dirty="0"/>
              <a:t>"Balizas Informativas Marketing de Proximidad. Que son ..." 2014. 19 Oct. 2014 &lt;</a:t>
            </a:r>
            <a:r>
              <a:rPr lang="es-ES_tradnl" sz="1000" u="sng" dirty="0">
                <a:hlinkClick r:id="rId14"/>
              </a:rPr>
              <a:t>http://www.areatecnologia.com/nuevas-tecnologias/balizas-informativas.html</a:t>
            </a:r>
            <a:r>
              <a:rPr lang="es-ES_tradnl" sz="1000" dirty="0"/>
              <a:t>&gt;</a:t>
            </a:r>
          </a:p>
          <a:p>
            <a:pPr marL="171450" indent="-171450">
              <a:buFont typeface="Arial" panose="020B0604020202020204" pitchFamily="34" charset="0"/>
              <a:buChar char="•"/>
            </a:pPr>
            <a:r>
              <a:rPr lang="es-ES_tradnl" sz="1000" dirty="0"/>
              <a:t>"</a:t>
            </a:r>
            <a:r>
              <a:rPr lang="es-ES_tradnl" sz="1000" dirty="0" err="1"/>
              <a:t>iBeacon</a:t>
            </a:r>
            <a:r>
              <a:rPr lang="es-ES_tradnl" sz="1000" dirty="0"/>
              <a:t> - Wikipedia, la enciclopedia libre." 2014. 19 Oct. 2014 &lt;</a:t>
            </a:r>
            <a:r>
              <a:rPr lang="es-ES_tradnl" sz="1000" u="sng" dirty="0">
                <a:hlinkClick r:id="rId15"/>
              </a:rPr>
              <a:t>http://es.wikipedia.org/wiki/IBeacon</a:t>
            </a:r>
            <a:r>
              <a:rPr lang="es-ES_tradnl" sz="1000" dirty="0"/>
              <a:t>&gt;</a:t>
            </a:r>
          </a:p>
          <a:p>
            <a:pPr marL="171450" indent="-171450">
              <a:buFont typeface="Arial" panose="020B0604020202020204" pitchFamily="34" charset="0"/>
              <a:buChar char="•"/>
            </a:pPr>
            <a:r>
              <a:rPr lang="es-ES_tradnl" sz="1000" dirty="0"/>
              <a:t>"Bluetooth </a:t>
            </a:r>
            <a:r>
              <a:rPr lang="es-ES_tradnl" sz="1000" dirty="0" err="1"/>
              <a:t>low</a:t>
            </a:r>
            <a:r>
              <a:rPr lang="es-ES_tradnl" sz="1000" dirty="0"/>
              <a:t> </a:t>
            </a:r>
            <a:r>
              <a:rPr lang="es-ES_tradnl" sz="1000" dirty="0" err="1"/>
              <a:t>energy</a:t>
            </a:r>
            <a:r>
              <a:rPr lang="es-ES_tradnl" sz="1000" dirty="0"/>
              <a:t> - Wikipedia, </a:t>
            </a:r>
            <a:r>
              <a:rPr lang="es-ES_tradnl" sz="1000" dirty="0" err="1"/>
              <a:t>the</a:t>
            </a:r>
            <a:r>
              <a:rPr lang="es-ES_tradnl" sz="1000" dirty="0"/>
              <a:t> free </a:t>
            </a:r>
            <a:r>
              <a:rPr lang="es-ES_tradnl" sz="1000" dirty="0" err="1"/>
              <a:t>encyclopedia</a:t>
            </a:r>
            <a:r>
              <a:rPr lang="es-ES_tradnl" sz="1000" dirty="0"/>
              <a:t>." 2009. 19 Oct. 2014 &lt;</a:t>
            </a:r>
            <a:r>
              <a:rPr lang="es-ES_tradnl" sz="1000" u="sng" dirty="0">
                <a:hlinkClick r:id="rId16"/>
              </a:rPr>
              <a:t>http://en.wikipedia.org/wiki/Bluetooth_low_energy</a:t>
            </a:r>
            <a:r>
              <a:rPr lang="es-ES_tradnl" sz="1000" dirty="0"/>
              <a:t>&gt;</a:t>
            </a:r>
          </a:p>
          <a:p>
            <a:pPr marL="171450" indent="-171450">
              <a:buFont typeface="Arial" panose="020B0604020202020204" pitchFamily="34" charset="0"/>
              <a:buChar char="•"/>
            </a:pPr>
            <a:r>
              <a:rPr lang="es-ES_tradnl" sz="1000" dirty="0" err="1"/>
              <a:t>Starner</a:t>
            </a:r>
            <a:r>
              <a:rPr lang="es-ES_tradnl" sz="1000" dirty="0"/>
              <a:t>, </a:t>
            </a:r>
            <a:r>
              <a:rPr lang="es-ES_tradnl" sz="1000" dirty="0" err="1"/>
              <a:t>Thad</a:t>
            </a:r>
            <a:r>
              <a:rPr lang="es-ES_tradnl" sz="1000" dirty="0"/>
              <a:t> Eugene. "</a:t>
            </a:r>
            <a:r>
              <a:rPr lang="es-ES_tradnl" sz="1000" dirty="0" err="1"/>
              <a:t>Wearable</a:t>
            </a:r>
            <a:r>
              <a:rPr lang="es-ES_tradnl" sz="1000" dirty="0"/>
              <a:t> </a:t>
            </a:r>
            <a:r>
              <a:rPr lang="es-ES_tradnl" sz="1000" dirty="0" err="1"/>
              <a:t>computing</a:t>
            </a:r>
            <a:r>
              <a:rPr lang="es-ES_tradnl" sz="1000" dirty="0"/>
              <a:t> and contextual </a:t>
            </a:r>
            <a:r>
              <a:rPr lang="es-ES_tradnl" sz="1000" dirty="0" err="1"/>
              <a:t>awareness</a:t>
            </a:r>
            <a:r>
              <a:rPr lang="es-ES_tradnl" sz="1000" dirty="0"/>
              <a:t>." 30 </a:t>
            </a:r>
            <a:r>
              <a:rPr lang="es-ES_tradnl" sz="1000" dirty="0" err="1"/>
              <a:t>Apr</a:t>
            </a:r>
            <a:r>
              <a:rPr lang="es-ES_tradnl" sz="1000" dirty="0"/>
              <a:t>. 1999.</a:t>
            </a:r>
          </a:p>
          <a:p>
            <a:pPr marL="171450" indent="-171450">
              <a:buFont typeface="Arial" panose="020B0604020202020204" pitchFamily="34" charset="0"/>
              <a:buChar char="•"/>
            </a:pPr>
            <a:r>
              <a:rPr lang="es-ES_tradnl" sz="1000" dirty="0" err="1"/>
              <a:t>Starner</a:t>
            </a:r>
            <a:r>
              <a:rPr lang="es-ES_tradnl" sz="1000" dirty="0"/>
              <a:t>, </a:t>
            </a:r>
            <a:r>
              <a:rPr lang="es-ES_tradnl" sz="1000" dirty="0" err="1"/>
              <a:t>Thad</a:t>
            </a:r>
            <a:r>
              <a:rPr lang="es-ES_tradnl" sz="1000" dirty="0"/>
              <a:t>, </a:t>
            </a:r>
            <a:r>
              <a:rPr lang="es-ES_tradnl" sz="1000" dirty="0" err="1"/>
              <a:t>Bernt</a:t>
            </a:r>
            <a:r>
              <a:rPr lang="es-ES_tradnl" sz="1000" dirty="0"/>
              <a:t> </a:t>
            </a:r>
            <a:r>
              <a:rPr lang="es-ES_tradnl" sz="1000" dirty="0" err="1"/>
              <a:t>Schiele</a:t>
            </a:r>
            <a:r>
              <a:rPr lang="es-ES_tradnl" sz="1000" dirty="0"/>
              <a:t>, and Alex </a:t>
            </a:r>
            <a:r>
              <a:rPr lang="es-ES_tradnl" sz="1000" dirty="0" err="1"/>
              <a:t>Pentland</a:t>
            </a:r>
            <a:r>
              <a:rPr lang="es-ES_tradnl" sz="1000" dirty="0"/>
              <a:t>. "Visual contextual </a:t>
            </a:r>
            <a:r>
              <a:rPr lang="es-ES_tradnl" sz="1000" dirty="0" err="1"/>
              <a:t>awareness</a:t>
            </a:r>
            <a:r>
              <a:rPr lang="es-ES_tradnl" sz="1000" dirty="0"/>
              <a:t> in </a:t>
            </a:r>
            <a:r>
              <a:rPr lang="es-ES_tradnl" sz="1000" dirty="0" err="1"/>
              <a:t>wearable</a:t>
            </a:r>
            <a:r>
              <a:rPr lang="es-ES_tradnl" sz="1000" dirty="0"/>
              <a:t> </a:t>
            </a:r>
            <a:r>
              <a:rPr lang="es-ES_tradnl" sz="1000" dirty="0" err="1"/>
              <a:t>computing</a:t>
            </a:r>
            <a:r>
              <a:rPr lang="es-ES_tradnl" sz="1000" dirty="0"/>
              <a:t>." </a:t>
            </a:r>
            <a:r>
              <a:rPr lang="es-ES_tradnl" sz="1000" i="1" dirty="0" err="1"/>
              <a:t>Wearable</a:t>
            </a:r>
            <a:r>
              <a:rPr lang="es-ES_tradnl" sz="1000" i="1" dirty="0"/>
              <a:t> </a:t>
            </a:r>
            <a:r>
              <a:rPr lang="es-ES_tradnl" sz="1000" i="1" dirty="0" err="1"/>
              <a:t>Computers</a:t>
            </a:r>
            <a:r>
              <a:rPr lang="es-ES_tradnl" sz="1000" i="1" dirty="0"/>
              <a:t>, 1998. </a:t>
            </a:r>
            <a:r>
              <a:rPr lang="es-ES_tradnl" sz="1000" i="1" dirty="0" err="1"/>
              <a:t>Digest</a:t>
            </a:r>
            <a:r>
              <a:rPr lang="es-ES_tradnl" sz="1000" i="1" dirty="0"/>
              <a:t> of </a:t>
            </a:r>
            <a:r>
              <a:rPr lang="es-ES_tradnl" sz="1000" i="1" dirty="0" err="1"/>
              <a:t>Papers</a:t>
            </a:r>
            <a:r>
              <a:rPr lang="es-ES_tradnl" sz="1000" i="1" dirty="0"/>
              <a:t>. </a:t>
            </a:r>
            <a:r>
              <a:rPr lang="es-ES_tradnl" sz="1000" i="1" dirty="0" err="1"/>
              <a:t>Second</a:t>
            </a:r>
            <a:r>
              <a:rPr lang="es-ES_tradnl" sz="1000" i="1" dirty="0"/>
              <a:t> International </a:t>
            </a:r>
            <a:r>
              <a:rPr lang="es-ES_tradnl" sz="1000" i="1" dirty="0" err="1"/>
              <a:t>Symposium</a:t>
            </a:r>
            <a:r>
              <a:rPr lang="es-ES_tradnl" sz="1000" i="1" dirty="0"/>
              <a:t> </a:t>
            </a:r>
            <a:r>
              <a:rPr lang="es-ES_tradnl" sz="1000" i="1" dirty="0" err="1"/>
              <a:t>on</a:t>
            </a:r>
            <a:r>
              <a:rPr lang="es-ES_tradnl" sz="1000" dirty="0"/>
              <a:t> 19 Oct. 1998: 50-57.</a:t>
            </a:r>
          </a:p>
          <a:p>
            <a:pPr marL="171450" indent="-171450">
              <a:buFont typeface="Arial" panose="020B0604020202020204" pitchFamily="34" charset="0"/>
              <a:buChar char="•"/>
            </a:pPr>
            <a:r>
              <a:rPr lang="es-ES_tradnl" sz="1000" dirty="0"/>
              <a:t>"</a:t>
            </a:r>
            <a:r>
              <a:rPr lang="es-ES_tradnl" sz="1000" dirty="0" err="1"/>
              <a:t>Context</a:t>
            </a:r>
            <a:r>
              <a:rPr lang="es-ES_tradnl" sz="1000" dirty="0"/>
              <a:t> </a:t>
            </a:r>
            <a:r>
              <a:rPr lang="es-ES_tradnl" sz="1000" dirty="0" err="1"/>
              <a:t>awareness</a:t>
            </a:r>
            <a:r>
              <a:rPr lang="es-ES_tradnl" sz="1000" dirty="0"/>
              <a:t> - Wikipedia, </a:t>
            </a:r>
            <a:r>
              <a:rPr lang="es-ES_tradnl" sz="1000" dirty="0" err="1"/>
              <a:t>the</a:t>
            </a:r>
            <a:r>
              <a:rPr lang="es-ES_tradnl" sz="1000" dirty="0"/>
              <a:t> free </a:t>
            </a:r>
            <a:r>
              <a:rPr lang="es-ES_tradnl" sz="1000" dirty="0" err="1"/>
              <a:t>encyclopedia</a:t>
            </a:r>
            <a:r>
              <a:rPr lang="es-ES_tradnl" sz="1000" dirty="0"/>
              <a:t>." 2004. 19 Oct. 2014 &lt;</a:t>
            </a:r>
            <a:r>
              <a:rPr lang="es-ES_tradnl" sz="1000" u="sng" dirty="0">
                <a:hlinkClick r:id="rId17"/>
              </a:rPr>
              <a:t>http://en.wikipedia.org/wiki/Context_awareness</a:t>
            </a:r>
            <a:r>
              <a:rPr lang="es-ES_tradnl" sz="1000" dirty="0"/>
              <a:t>&gt;</a:t>
            </a:r>
          </a:p>
          <a:p>
            <a:pPr marL="171450" indent="-171450">
              <a:buFont typeface="Arial" panose="020B0604020202020204" pitchFamily="34" charset="0"/>
              <a:buChar char="•"/>
            </a:pPr>
            <a:r>
              <a:rPr lang="es-ES_tradnl" sz="1000" dirty="0"/>
              <a:t>"</a:t>
            </a:r>
            <a:r>
              <a:rPr lang="es-ES_tradnl" sz="1000" dirty="0" err="1"/>
              <a:t>Spatial</a:t>
            </a:r>
            <a:r>
              <a:rPr lang="es-ES_tradnl" sz="1000" dirty="0"/>
              <a:t> contextual </a:t>
            </a:r>
            <a:r>
              <a:rPr lang="es-ES_tradnl" sz="1000" dirty="0" err="1"/>
              <a:t>awareness</a:t>
            </a:r>
            <a:r>
              <a:rPr lang="es-ES_tradnl" sz="1000" dirty="0"/>
              <a:t> - Wikipedia, </a:t>
            </a:r>
            <a:r>
              <a:rPr lang="es-ES_tradnl" sz="1000" dirty="0" err="1"/>
              <a:t>the</a:t>
            </a:r>
            <a:r>
              <a:rPr lang="es-ES_tradnl" sz="1000" dirty="0"/>
              <a:t> free ..." 2011. 19 Oct. 2014 &lt;</a:t>
            </a:r>
            <a:r>
              <a:rPr lang="es-ES_tradnl" sz="1000" u="sng" dirty="0">
                <a:hlinkClick r:id="rId18"/>
              </a:rPr>
              <a:t>http://en.wikipedia.org/wiki/Spatial_contextual_awareness</a:t>
            </a:r>
            <a:r>
              <a:rPr lang="es-ES_tradnl" sz="1000" dirty="0"/>
              <a:t>&gt;</a:t>
            </a:r>
          </a:p>
          <a:p>
            <a:pPr marL="171450" indent="-171450">
              <a:buFont typeface="Arial" panose="020B0604020202020204" pitchFamily="34" charset="0"/>
              <a:buChar char="•"/>
            </a:pPr>
            <a:r>
              <a:rPr lang="es-ES_tradnl" sz="1000" dirty="0"/>
              <a:t>"Tecnología </a:t>
            </a:r>
            <a:r>
              <a:rPr lang="es-ES_tradnl" sz="1000" dirty="0" err="1"/>
              <a:t>Push</a:t>
            </a:r>
            <a:r>
              <a:rPr lang="es-ES_tradnl" sz="1000" dirty="0"/>
              <a:t> - Wikipedia, la enciclopedia libre." 2009. 19 Oct. 2014 &lt;</a:t>
            </a:r>
            <a:r>
              <a:rPr lang="es-ES_tradnl" sz="1000" u="sng" dirty="0">
                <a:hlinkClick r:id="rId19"/>
              </a:rPr>
              <a:t>http://es.wikipedia.org/wiki/Tecnolog%C3%ADa_Push</a:t>
            </a:r>
            <a:r>
              <a:rPr lang="es-ES_tradnl" sz="1000" dirty="0"/>
              <a:t>&gt;</a:t>
            </a:r>
          </a:p>
          <a:p>
            <a:pPr marL="171450" indent="-171450">
              <a:buFont typeface="Arial" panose="020B0604020202020204" pitchFamily="34" charset="0"/>
              <a:buChar char="•"/>
            </a:pPr>
            <a:r>
              <a:rPr lang="es-ES_tradnl" sz="1000" dirty="0"/>
              <a:t>"</a:t>
            </a:r>
            <a:r>
              <a:rPr lang="es-ES_tradnl" sz="1000" dirty="0" err="1"/>
              <a:t>Push</a:t>
            </a:r>
            <a:r>
              <a:rPr lang="es-ES_tradnl" sz="1000" dirty="0"/>
              <a:t> </a:t>
            </a:r>
            <a:r>
              <a:rPr lang="es-ES_tradnl" sz="1000" dirty="0" err="1"/>
              <a:t>technology</a:t>
            </a:r>
            <a:r>
              <a:rPr lang="es-ES_tradnl" sz="1000" dirty="0"/>
              <a:t> - Wikipedia, </a:t>
            </a:r>
            <a:r>
              <a:rPr lang="es-ES_tradnl" sz="1000" dirty="0" err="1"/>
              <a:t>the</a:t>
            </a:r>
            <a:r>
              <a:rPr lang="es-ES_tradnl" sz="1000" dirty="0"/>
              <a:t> free </a:t>
            </a:r>
            <a:r>
              <a:rPr lang="es-ES_tradnl" sz="1000" dirty="0" err="1"/>
              <a:t>encyclopedia</a:t>
            </a:r>
            <a:r>
              <a:rPr lang="es-ES_tradnl" sz="1000" dirty="0"/>
              <a:t>." 2005. 19 Oct. 2014 &lt;</a:t>
            </a:r>
            <a:r>
              <a:rPr lang="es-ES_tradnl" sz="1000" u="sng" dirty="0">
                <a:hlinkClick r:id="rId20"/>
              </a:rPr>
              <a:t>http://en.wikipedia.org/wiki/Push_technology</a:t>
            </a:r>
            <a:r>
              <a:rPr lang="es-ES_tradnl" sz="1000" dirty="0"/>
              <a:t>&gt;</a:t>
            </a:r>
          </a:p>
          <a:p>
            <a:pPr marL="171450" indent="-171450">
              <a:buFont typeface="Arial" panose="020B0604020202020204" pitchFamily="34" charset="0"/>
              <a:buChar char="•"/>
            </a:pPr>
            <a:r>
              <a:rPr lang="es-ES_tradnl" sz="1000" dirty="0" smtClean="0"/>
              <a:t>"</a:t>
            </a:r>
            <a:r>
              <a:rPr lang="es-ES_tradnl" sz="1000" dirty="0"/>
              <a:t>Geo-valla - Wikipedia, la enciclopedia libre." 2012. 19 Oct. 2014 </a:t>
            </a:r>
            <a:r>
              <a:rPr lang="es-ES_tradnl" sz="1000" u="sng" dirty="0" smtClean="0">
                <a:hlinkClick r:id="rId21"/>
              </a:rPr>
              <a:t>http</a:t>
            </a:r>
            <a:r>
              <a:rPr lang="es-ES_tradnl" sz="1000" u="sng" dirty="0">
                <a:hlinkClick r:id="rId21"/>
              </a:rPr>
              <a:t>://</a:t>
            </a:r>
            <a:r>
              <a:rPr lang="es-ES_tradnl" sz="1000" u="sng" dirty="0" smtClean="0">
                <a:hlinkClick r:id="rId21"/>
              </a:rPr>
              <a:t>es.wikipedia.org/wiki/Geo-valla</a:t>
            </a:r>
            <a:endParaRPr lang="es-ES_tradnl" sz="1000" dirty="0" smtClean="0"/>
          </a:p>
          <a:p>
            <a:pPr marL="171450" indent="-171450">
              <a:buFont typeface="Arial" panose="020B0604020202020204" pitchFamily="34" charset="0"/>
              <a:buChar char="•"/>
            </a:pPr>
            <a:r>
              <a:rPr lang="es-ES_tradnl" sz="1000" dirty="0"/>
              <a:t>"Bluetooth </a:t>
            </a:r>
            <a:r>
              <a:rPr lang="es-ES_tradnl" sz="1000" dirty="0" err="1"/>
              <a:t>Technology</a:t>
            </a:r>
            <a:r>
              <a:rPr lang="es-ES_tradnl" sz="1000" dirty="0"/>
              <a:t> </a:t>
            </a:r>
            <a:r>
              <a:rPr lang="es-ES_tradnl" sz="1000" dirty="0" err="1"/>
              <a:t>Website</a:t>
            </a:r>
            <a:r>
              <a:rPr lang="es-ES_tradnl" sz="1000" dirty="0"/>
              <a:t>." 19 Oct. 2014 &lt;</a:t>
            </a:r>
            <a:r>
              <a:rPr lang="es-ES_tradnl" sz="1000" u="sng" dirty="0">
                <a:hlinkClick r:id="rId22"/>
              </a:rPr>
              <a:t>http://www.bluetooth.com/</a:t>
            </a:r>
            <a:r>
              <a:rPr lang="es-ES_tradnl" sz="1000" dirty="0"/>
              <a:t>&gt;</a:t>
            </a:r>
          </a:p>
          <a:p>
            <a:pPr marL="171450" indent="-171450">
              <a:buFont typeface="Arial" panose="020B0604020202020204" pitchFamily="34" charset="0"/>
              <a:buChar char="•"/>
            </a:pPr>
            <a:r>
              <a:rPr lang="es-ES_tradnl" sz="1000" dirty="0"/>
              <a:t>"Bluetooth - Wikipedia, la enciclopedia libre." 2003. 19 Oct. 2014 </a:t>
            </a:r>
            <a:r>
              <a:rPr lang="es-ES_tradnl" sz="1000" u="sng" dirty="0" smtClean="0">
                <a:hlinkClick r:id="rId23"/>
              </a:rPr>
              <a:t>http</a:t>
            </a:r>
            <a:r>
              <a:rPr lang="es-ES_tradnl" sz="1000" u="sng" dirty="0">
                <a:hlinkClick r:id="rId23"/>
              </a:rPr>
              <a:t>://</a:t>
            </a:r>
            <a:r>
              <a:rPr lang="es-ES_tradnl" sz="1000" u="sng" dirty="0" smtClean="0">
                <a:hlinkClick r:id="rId23"/>
              </a:rPr>
              <a:t>es.wikipedia.org/wiki/Bluetooth</a:t>
            </a:r>
            <a:endParaRPr lang="es-ES_tradnl" sz="1000" dirty="0" smtClean="0"/>
          </a:p>
          <a:p>
            <a:pPr marL="171450" indent="-171450">
              <a:buFont typeface="Arial" panose="020B0604020202020204" pitchFamily="34" charset="0"/>
              <a:buChar char="•"/>
            </a:pPr>
            <a:r>
              <a:rPr lang="es-ES_tradnl" sz="1000" dirty="0"/>
              <a:t>"Internet de las cosas - Wikipedia, la enciclopedia libre." 2010. 19 Oct. 2014 &lt;</a:t>
            </a:r>
            <a:r>
              <a:rPr lang="es-ES_tradnl" sz="1000" u="sng" dirty="0">
                <a:hlinkClick r:id="rId24"/>
              </a:rPr>
              <a:t>http://es.wikipedia.org/wiki/Internet_de_las_cosas</a:t>
            </a:r>
            <a:r>
              <a:rPr lang="es-ES_tradnl" sz="1000" dirty="0"/>
              <a:t>&gt;</a:t>
            </a:r>
          </a:p>
          <a:p>
            <a:pPr marL="171450" indent="-171450">
              <a:buFont typeface="Arial" panose="020B0604020202020204" pitchFamily="34" charset="0"/>
              <a:buChar char="•"/>
            </a:pPr>
            <a:r>
              <a:rPr lang="es-ES_tradnl" sz="1000" dirty="0"/>
              <a:t>"Minería de datos - Wikipedia, la enciclopedia libre." 2004. 19 Oct. 2014 &lt;</a:t>
            </a:r>
            <a:r>
              <a:rPr lang="es-ES_tradnl" sz="1000" u="sng" dirty="0">
                <a:hlinkClick r:id="rId25"/>
              </a:rPr>
              <a:t>http://es.wikipedia.org/wiki/Miner%C3%ADa_de_datos</a:t>
            </a:r>
            <a:r>
              <a:rPr lang="es-ES_tradnl" sz="1000" dirty="0"/>
              <a:t>&gt;</a:t>
            </a:r>
          </a:p>
        </p:txBody>
      </p:sp>
      <p:sp>
        <p:nvSpPr>
          <p:cNvPr id="5" name="Shape 267"/>
          <p:cNvSpPr txBox="1"/>
          <p:nvPr/>
        </p:nvSpPr>
        <p:spPr>
          <a:xfrm>
            <a:off x="271550" y="246275"/>
            <a:ext cx="8607300" cy="783000"/>
          </a:xfrm>
          <a:prstGeom prst="rect">
            <a:avLst/>
          </a:prstGeom>
          <a:noFill/>
          <a:ln>
            <a:noFill/>
          </a:ln>
        </p:spPr>
        <p:txBody>
          <a:bodyPr lIns="91425" tIns="91425" rIns="91425" bIns="91425" anchor="t" anchorCtr="0">
            <a:noAutofit/>
          </a:bodyPr>
          <a:lstStyle/>
          <a:p>
            <a:pPr lvl="0" rtl="0">
              <a:spcBef>
                <a:spcPts val="0"/>
              </a:spcBef>
              <a:buNone/>
            </a:pPr>
            <a:r>
              <a:rPr lang="es" sz="2600" b="1" dirty="0" smtClean="0">
                <a:solidFill>
                  <a:srgbClr val="0474BA"/>
                </a:solidFill>
                <a:latin typeface="Roboto Slab"/>
                <a:ea typeface="Roboto Slab"/>
                <a:cs typeface="Roboto Slab"/>
                <a:sym typeface="Roboto Slab"/>
              </a:rPr>
              <a:t>Enlaces relacionados</a:t>
            </a:r>
            <a:endParaRPr lang="es" sz="2600" b="1" dirty="0">
              <a:solidFill>
                <a:srgbClr val="0474BA"/>
              </a:solidFill>
              <a:latin typeface="Roboto Slab"/>
              <a:ea typeface="Roboto Slab"/>
              <a:cs typeface="Roboto Slab"/>
              <a:sym typeface="Roboto Slab"/>
            </a:endParaRPr>
          </a:p>
        </p:txBody>
      </p:sp>
      <p:cxnSp>
        <p:nvCxnSpPr>
          <p:cNvPr id="6" name="Shape 268"/>
          <p:cNvCxnSpPr/>
          <p:nvPr/>
        </p:nvCxnSpPr>
        <p:spPr>
          <a:xfrm>
            <a:off x="372600" y="852425"/>
            <a:ext cx="8291399" cy="44100"/>
          </a:xfrm>
          <a:prstGeom prst="straightConnector1">
            <a:avLst/>
          </a:prstGeom>
          <a:noFill/>
          <a:ln w="38100" cap="flat">
            <a:solidFill>
              <a:srgbClr val="0474BA"/>
            </a:solidFill>
            <a:prstDash val="solid"/>
            <a:round/>
            <a:headEnd type="none" w="lg" len="lg"/>
            <a:tailEnd type="none" w="lg" len="lg"/>
          </a:ln>
        </p:spPr>
      </p:cxnSp>
    </p:spTree>
    <p:extLst>
      <p:ext uri="{BB962C8B-B14F-4D97-AF65-F5344CB8AC3E}">
        <p14:creationId xmlns:p14="http://schemas.microsoft.com/office/powerpoint/2010/main" val="17662660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pic>
        <p:nvPicPr>
          <p:cNvPr id="265" name="Shape 265"/>
          <p:cNvPicPr preferRelativeResize="0"/>
          <p:nvPr/>
        </p:nvPicPr>
        <p:blipFill>
          <a:blip r:embed="rId3">
            <a:alphaModFix/>
          </a:blip>
          <a:stretch>
            <a:fillRect/>
          </a:stretch>
        </p:blipFill>
        <p:spPr>
          <a:xfrm>
            <a:off x="5189859" y="5589240"/>
            <a:ext cx="2166874" cy="817221"/>
          </a:xfrm>
          <a:prstGeom prst="rect">
            <a:avLst/>
          </a:prstGeom>
          <a:noFill/>
          <a:ln>
            <a:noFill/>
          </a:ln>
        </p:spPr>
      </p:pic>
      <p:pic>
        <p:nvPicPr>
          <p:cNvPr id="266" name="Shape 266"/>
          <p:cNvPicPr preferRelativeResize="0"/>
          <p:nvPr/>
        </p:nvPicPr>
        <p:blipFill>
          <a:blip r:embed="rId4">
            <a:alphaModFix/>
          </a:blip>
          <a:stretch>
            <a:fillRect/>
          </a:stretch>
        </p:blipFill>
        <p:spPr>
          <a:xfrm>
            <a:off x="1759484" y="5460575"/>
            <a:ext cx="2309565" cy="996424"/>
          </a:xfrm>
          <a:prstGeom prst="rect">
            <a:avLst/>
          </a:prstGeom>
          <a:noFill/>
          <a:ln>
            <a:noFill/>
          </a:ln>
        </p:spPr>
      </p:pic>
      <p:sp>
        <p:nvSpPr>
          <p:cNvPr id="267" name="Shape 267"/>
          <p:cNvSpPr txBox="1"/>
          <p:nvPr/>
        </p:nvSpPr>
        <p:spPr>
          <a:xfrm>
            <a:off x="271550" y="246275"/>
            <a:ext cx="8607300" cy="783000"/>
          </a:xfrm>
          <a:prstGeom prst="rect">
            <a:avLst/>
          </a:prstGeom>
          <a:noFill/>
          <a:ln>
            <a:noFill/>
          </a:ln>
        </p:spPr>
        <p:txBody>
          <a:bodyPr lIns="91425" tIns="91425" rIns="91425" bIns="91425" anchor="t" anchorCtr="0">
            <a:noAutofit/>
          </a:bodyPr>
          <a:lstStyle/>
          <a:p>
            <a:pPr lvl="0" rtl="0">
              <a:spcBef>
                <a:spcPts val="0"/>
              </a:spcBef>
              <a:buNone/>
            </a:pPr>
            <a:r>
              <a:rPr lang="es" sz="2600" b="1">
                <a:solidFill>
                  <a:srgbClr val="0474BA"/>
                </a:solidFill>
                <a:latin typeface="Roboto Slab"/>
                <a:ea typeface="Roboto Slab"/>
                <a:cs typeface="Roboto Slab"/>
                <a:sym typeface="Roboto Slab"/>
              </a:rPr>
              <a:t>Campos de Aplicación</a:t>
            </a:r>
          </a:p>
        </p:txBody>
      </p:sp>
      <p:cxnSp>
        <p:nvCxnSpPr>
          <p:cNvPr id="268" name="Shape 268"/>
          <p:cNvCxnSpPr/>
          <p:nvPr/>
        </p:nvCxnSpPr>
        <p:spPr>
          <a:xfrm>
            <a:off x="372600" y="852425"/>
            <a:ext cx="8291399" cy="44100"/>
          </a:xfrm>
          <a:prstGeom prst="straightConnector1">
            <a:avLst/>
          </a:prstGeom>
          <a:noFill/>
          <a:ln w="38100" cap="flat">
            <a:solidFill>
              <a:srgbClr val="0474BA"/>
            </a:solidFill>
            <a:prstDash val="solid"/>
            <a:round/>
            <a:headEnd type="none" w="lg" len="lg"/>
            <a:tailEnd type="none" w="lg" len="lg"/>
          </a:ln>
        </p:spPr>
      </p:cxnSp>
      <p:sp>
        <p:nvSpPr>
          <p:cNvPr id="269" name="Shape 269"/>
          <p:cNvSpPr txBox="1"/>
          <p:nvPr/>
        </p:nvSpPr>
        <p:spPr>
          <a:xfrm>
            <a:off x="372600" y="1081084"/>
            <a:ext cx="8291399" cy="4193399"/>
          </a:xfrm>
          <a:prstGeom prst="rect">
            <a:avLst/>
          </a:prstGeom>
          <a:noFill/>
          <a:ln>
            <a:noFill/>
          </a:ln>
        </p:spPr>
        <p:txBody>
          <a:bodyPr lIns="91425" tIns="91425" rIns="91425" bIns="91425" anchor="ctr" anchorCtr="0">
            <a:noAutofit/>
          </a:bodyPr>
          <a:lstStyle/>
          <a:p>
            <a:pPr lvl="0" algn="ctr" rtl="0">
              <a:spcBef>
                <a:spcPts val="0"/>
              </a:spcBef>
              <a:buNone/>
            </a:pPr>
            <a:r>
              <a:rPr lang="es" sz="6000" b="1" dirty="0">
                <a:solidFill>
                  <a:schemeClr val="dk1"/>
                </a:solidFill>
                <a:latin typeface="Roboto Slab"/>
                <a:ea typeface="Roboto Slab"/>
                <a:cs typeface="Roboto Slab"/>
                <a:sym typeface="Roboto Slab"/>
              </a:rPr>
              <a:t>Gracias</a:t>
            </a:r>
          </a:p>
          <a:p>
            <a:pPr lvl="0" algn="ctr" rtl="0">
              <a:spcBef>
                <a:spcPts val="0"/>
              </a:spcBef>
              <a:buNone/>
            </a:pPr>
            <a:r>
              <a:rPr lang="es" sz="3000" b="1" dirty="0">
                <a:solidFill>
                  <a:schemeClr val="dk1"/>
                </a:solidFill>
                <a:latin typeface="Roboto Slab"/>
                <a:ea typeface="Roboto Slab"/>
                <a:cs typeface="Roboto Slab"/>
                <a:sym typeface="Roboto Slab"/>
              </a:rPr>
              <a:t>@</a:t>
            </a:r>
            <a:r>
              <a:rPr lang="es" sz="3000" b="1" dirty="0" smtClean="0">
                <a:solidFill>
                  <a:schemeClr val="dk1"/>
                </a:solidFill>
                <a:latin typeface="Roboto Slab"/>
                <a:ea typeface="Roboto Slab"/>
                <a:cs typeface="Roboto Slab"/>
                <a:sym typeface="Roboto Slab"/>
              </a:rPr>
              <a:t>Fortizcrea</a:t>
            </a:r>
          </a:p>
          <a:p>
            <a:pPr lvl="0" algn="ctr" rtl="0">
              <a:spcBef>
                <a:spcPts val="0"/>
              </a:spcBef>
              <a:buNone/>
            </a:pPr>
            <a:endParaRPr lang="es" sz="3000" b="1" dirty="0">
              <a:solidFill>
                <a:schemeClr val="dk1"/>
              </a:solidFill>
              <a:latin typeface="Roboto Slab"/>
              <a:ea typeface="Roboto Slab"/>
              <a:cs typeface="Roboto Slab"/>
              <a:sym typeface="Roboto Slab"/>
            </a:endParaRPr>
          </a:p>
          <a:p>
            <a:pPr lvl="0" algn="ctr" rtl="0">
              <a:spcBef>
                <a:spcPts val="0"/>
              </a:spcBef>
              <a:buNone/>
            </a:pPr>
            <a:endParaRPr lang="es" sz="3000" b="1" dirty="0">
              <a:solidFill>
                <a:schemeClr val="dk1"/>
              </a:solidFill>
              <a:latin typeface="Roboto Slab"/>
              <a:ea typeface="Roboto Slab"/>
              <a:cs typeface="Roboto Slab"/>
              <a:sym typeface="Roboto Slab"/>
            </a:endParaRPr>
          </a:p>
          <a:p>
            <a:pPr lvl="0" algn="ctr" rtl="0">
              <a:spcBef>
                <a:spcPts val="0"/>
              </a:spcBef>
              <a:buNone/>
            </a:pPr>
            <a:endParaRPr sz="3000" b="1" dirty="0">
              <a:solidFill>
                <a:schemeClr val="dk1"/>
              </a:solidFill>
              <a:latin typeface="Roboto Slab"/>
              <a:ea typeface="Roboto Slab"/>
              <a:cs typeface="Roboto Slab"/>
              <a:sym typeface="Roboto Slab"/>
            </a:endParaRPr>
          </a:p>
          <a:p>
            <a:pPr lvl="0" algn="ctr" rtl="0">
              <a:spcBef>
                <a:spcPts val="0"/>
              </a:spcBef>
              <a:buNone/>
            </a:pPr>
            <a:r>
              <a:rPr lang="es" sz="2400" b="1" dirty="0">
                <a:solidFill>
                  <a:schemeClr val="dk1"/>
                </a:solidFill>
                <a:latin typeface="Roboto Slab"/>
                <a:ea typeface="Roboto Slab"/>
                <a:cs typeface="Roboto Slab"/>
                <a:sym typeface="Roboto Slab"/>
              </a:rPr>
              <a:t>La Ciudad </a:t>
            </a:r>
            <a:r>
              <a:rPr lang="es" sz="2400" b="1" dirty="0" smtClean="0">
                <a:solidFill>
                  <a:schemeClr val="dk1"/>
                </a:solidFill>
                <a:latin typeface="Roboto Slab"/>
                <a:ea typeface="Roboto Slab"/>
                <a:cs typeface="Roboto Slab"/>
                <a:sym typeface="Roboto Slab"/>
              </a:rPr>
              <a:t>Ubikua</a:t>
            </a:r>
            <a:r>
              <a:rPr lang="es" sz="2400" b="1" dirty="0">
                <a:solidFill>
                  <a:schemeClr val="dk1"/>
                </a:solidFill>
                <a:latin typeface="Roboto Slab"/>
                <a:ea typeface="Roboto Slab"/>
                <a:cs typeface="Roboto Slab"/>
                <a:sym typeface="Roboto Slab"/>
              </a:rPr>
              <a:t>, el Smart Everything es Real</a:t>
            </a:r>
          </a:p>
          <a:p>
            <a:pPr lvl="0" algn="ctr" rtl="0">
              <a:spcBef>
                <a:spcPts val="0"/>
              </a:spcBef>
              <a:buNone/>
            </a:pPr>
            <a:endParaRPr sz="2400" b="1" dirty="0">
              <a:solidFill>
                <a:schemeClr val="dk1"/>
              </a:solidFill>
              <a:latin typeface="Roboto Slab"/>
              <a:ea typeface="Roboto Slab"/>
              <a:cs typeface="Roboto Slab"/>
              <a:sym typeface="Roboto Slab"/>
            </a:endParaRPr>
          </a:p>
          <a:p>
            <a:pPr lvl="0" algn="ctr" rtl="0">
              <a:spcBef>
                <a:spcPts val="0"/>
              </a:spcBef>
              <a:buNone/>
            </a:pPr>
            <a:r>
              <a:rPr lang="es" b="1" dirty="0" smtClean="0">
                <a:solidFill>
                  <a:schemeClr val="dk1"/>
                </a:solidFill>
                <a:latin typeface="Roboto Slab"/>
                <a:ea typeface="Roboto Slab"/>
                <a:cs typeface="Roboto Slab"/>
                <a:sym typeface="Roboto Slab"/>
              </a:rPr>
              <a:t>Una presentación de Francis Ortiz para TURIS-TICa</a:t>
            </a:r>
            <a:endParaRPr lang="es" b="1" dirty="0">
              <a:solidFill>
                <a:schemeClr val="dk1"/>
              </a:solidFill>
              <a:latin typeface="Roboto Slab"/>
              <a:ea typeface="Roboto Slab"/>
              <a:cs typeface="Roboto Slab"/>
              <a:sym typeface="Roboto Slab"/>
            </a:endParaRPr>
          </a:p>
        </p:txBody>
      </p:sp>
      <p:pic>
        <p:nvPicPr>
          <p:cNvPr id="4098" name="Picture 2" descr="O:\Clientes S-Z\Ubikua\UBIKUA PROJECT\Ubikua-logo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1800" y="2780928"/>
            <a:ext cx="3744416" cy="9283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pic>
        <p:nvPicPr>
          <p:cNvPr id="53" name="Shape 53"/>
          <p:cNvPicPr preferRelativeResize="0"/>
          <p:nvPr/>
        </p:nvPicPr>
        <p:blipFill rotWithShape="1">
          <a:blip r:embed="rId3">
            <a:alphaModFix amt="61000"/>
          </a:blip>
          <a:srcRect r="16659"/>
          <a:stretch/>
        </p:blipFill>
        <p:spPr>
          <a:xfrm>
            <a:off x="0" y="0"/>
            <a:ext cx="9144000" cy="6858000"/>
          </a:xfrm>
          <a:prstGeom prst="rect">
            <a:avLst/>
          </a:prstGeom>
          <a:noFill/>
          <a:ln>
            <a:noFill/>
          </a:ln>
        </p:spPr>
      </p:pic>
      <p:pic>
        <p:nvPicPr>
          <p:cNvPr id="55" name="Shape 55"/>
          <p:cNvPicPr preferRelativeResize="0"/>
          <p:nvPr/>
        </p:nvPicPr>
        <p:blipFill>
          <a:blip r:embed="rId4">
            <a:alphaModFix/>
          </a:blip>
          <a:stretch>
            <a:fillRect/>
          </a:stretch>
        </p:blipFill>
        <p:spPr>
          <a:xfrm>
            <a:off x="316549" y="764704"/>
            <a:ext cx="2947125" cy="1271500"/>
          </a:xfrm>
          <a:prstGeom prst="rect">
            <a:avLst/>
          </a:prstGeom>
          <a:noFill/>
          <a:ln>
            <a:noFill/>
          </a:ln>
        </p:spPr>
      </p:pic>
      <p:sp>
        <p:nvSpPr>
          <p:cNvPr id="56" name="Shape 56"/>
          <p:cNvSpPr txBox="1"/>
          <p:nvPr/>
        </p:nvSpPr>
        <p:spPr>
          <a:xfrm>
            <a:off x="1331640" y="2060848"/>
            <a:ext cx="1054500" cy="461099"/>
          </a:xfrm>
          <a:prstGeom prst="rect">
            <a:avLst/>
          </a:prstGeom>
          <a:noFill/>
          <a:ln>
            <a:noFill/>
          </a:ln>
        </p:spPr>
        <p:txBody>
          <a:bodyPr lIns="91425" tIns="91425" rIns="91425" bIns="91425" anchor="t" anchorCtr="0">
            <a:noAutofit/>
          </a:bodyPr>
          <a:lstStyle/>
          <a:p>
            <a:pPr algn="ctr">
              <a:spcBef>
                <a:spcPts val="0"/>
              </a:spcBef>
              <a:buNone/>
            </a:pPr>
            <a:r>
              <a:rPr lang="es" dirty="0" smtClean="0"/>
              <a:t>Presenta:</a:t>
            </a:r>
            <a:endParaRPr lang="es" dirty="0"/>
          </a:p>
        </p:txBody>
      </p:sp>
      <p:sp>
        <p:nvSpPr>
          <p:cNvPr id="57" name="Shape 57"/>
          <p:cNvSpPr txBox="1"/>
          <p:nvPr/>
        </p:nvSpPr>
        <p:spPr>
          <a:xfrm>
            <a:off x="455413" y="2996952"/>
            <a:ext cx="7944299" cy="2880321"/>
          </a:xfrm>
          <a:prstGeom prst="rect">
            <a:avLst/>
          </a:prstGeom>
          <a:noFill/>
          <a:ln>
            <a:noFill/>
          </a:ln>
        </p:spPr>
        <p:txBody>
          <a:bodyPr lIns="91425" tIns="91425" rIns="91425" bIns="91425" anchor="t" anchorCtr="0">
            <a:noAutofit/>
          </a:bodyPr>
          <a:lstStyle/>
          <a:p>
            <a:pPr lvl="0" algn="ctr" rtl="0">
              <a:spcBef>
                <a:spcPts val="0"/>
              </a:spcBef>
              <a:buClr>
                <a:schemeClr val="dk1"/>
              </a:buClr>
              <a:buSzPct val="78571"/>
              <a:buFont typeface="Arial"/>
              <a:buNone/>
            </a:pPr>
            <a:r>
              <a:rPr lang="es" sz="2400" b="1" dirty="0" smtClean="0">
                <a:latin typeface="Roboto Slab"/>
                <a:ea typeface="Roboto Slab"/>
                <a:cs typeface="Roboto Slab"/>
                <a:sym typeface="Roboto Slab"/>
              </a:rPr>
              <a:t>i-beacons</a:t>
            </a:r>
            <a:r>
              <a:rPr lang="es" sz="2400" b="1" dirty="0">
                <a:latin typeface="Roboto Slab"/>
                <a:ea typeface="Roboto Slab"/>
                <a:cs typeface="Roboto Slab"/>
                <a:sym typeface="Roboto Slab"/>
              </a:rPr>
              <a:t>, </a:t>
            </a:r>
            <a:r>
              <a:rPr lang="es" sz="2400" b="1" dirty="0" smtClean="0">
                <a:latin typeface="Roboto Slab"/>
                <a:ea typeface="Roboto Slab"/>
                <a:cs typeface="Roboto Slab"/>
                <a:sym typeface="Roboto Slab"/>
              </a:rPr>
              <a:t>Geo-Fencing</a:t>
            </a:r>
            <a:r>
              <a:rPr lang="es" sz="2400" b="1" dirty="0">
                <a:latin typeface="Roboto Slab"/>
                <a:ea typeface="Roboto Slab"/>
                <a:cs typeface="Roboto Slab"/>
                <a:sym typeface="Roboto Slab"/>
              </a:rPr>
              <a:t>, </a:t>
            </a:r>
            <a:r>
              <a:rPr lang="es" sz="2400" b="1" dirty="0">
                <a:solidFill>
                  <a:schemeClr val="dk1"/>
                </a:solidFill>
                <a:latin typeface="Roboto Slab"/>
                <a:ea typeface="Roboto Slab"/>
                <a:cs typeface="Roboto Slab"/>
                <a:sym typeface="Roboto Slab"/>
              </a:rPr>
              <a:t>LTE-­</a:t>
            </a:r>
            <a:r>
              <a:rPr lang="es" sz="2400" b="1" dirty="0" smtClean="0">
                <a:solidFill>
                  <a:schemeClr val="dk1"/>
                </a:solidFill>
                <a:latin typeface="Roboto Slab"/>
                <a:ea typeface="Roboto Slab"/>
                <a:cs typeface="Roboto Slab"/>
                <a:sym typeface="Roboto Slab"/>
              </a:rPr>
              <a:t>D, I.o.T. &amp; </a:t>
            </a:r>
          </a:p>
          <a:p>
            <a:pPr lvl="0" algn="ctr" rtl="0">
              <a:spcBef>
                <a:spcPts val="0"/>
              </a:spcBef>
              <a:buClr>
                <a:schemeClr val="dk1"/>
              </a:buClr>
              <a:buSzPct val="78571"/>
              <a:buFont typeface="Arial"/>
              <a:buNone/>
            </a:pPr>
            <a:r>
              <a:rPr lang="es" sz="2400" b="1" dirty="0" smtClean="0">
                <a:solidFill>
                  <a:schemeClr val="dk1"/>
                </a:solidFill>
                <a:latin typeface="Roboto Slab"/>
                <a:ea typeface="Roboto Slab"/>
                <a:cs typeface="Roboto Slab"/>
                <a:sym typeface="Roboto Slab"/>
              </a:rPr>
              <a:t>Context Awareness</a:t>
            </a:r>
            <a:r>
              <a:rPr lang="es" sz="2400" b="1" dirty="0" smtClean="0">
                <a:latin typeface="Roboto Slab"/>
                <a:ea typeface="Roboto Slab"/>
                <a:cs typeface="Roboto Slab"/>
                <a:sym typeface="Roboto Slab"/>
              </a:rPr>
              <a:t>: </a:t>
            </a:r>
          </a:p>
          <a:p>
            <a:pPr lvl="0" algn="ctr" rtl="0">
              <a:spcBef>
                <a:spcPts val="0"/>
              </a:spcBef>
              <a:buClr>
                <a:schemeClr val="dk1"/>
              </a:buClr>
              <a:buSzPct val="78571"/>
              <a:buFont typeface="Arial"/>
              <a:buNone/>
            </a:pPr>
            <a:endParaRPr lang="es" sz="2400" dirty="0">
              <a:latin typeface="Roboto Slab"/>
              <a:ea typeface="Roboto Slab"/>
              <a:cs typeface="Roboto Slab"/>
              <a:sym typeface="Roboto Slab"/>
            </a:endParaRPr>
          </a:p>
          <a:p>
            <a:pPr lvl="0" algn="ctr" rtl="0">
              <a:spcBef>
                <a:spcPts val="0"/>
              </a:spcBef>
              <a:buClr>
                <a:schemeClr val="dk1"/>
              </a:buClr>
              <a:buSzPct val="78571"/>
              <a:buFont typeface="Arial"/>
              <a:buNone/>
            </a:pPr>
            <a:r>
              <a:rPr lang="es" sz="2400" dirty="0" smtClean="0">
                <a:latin typeface="Roboto Slab"/>
                <a:ea typeface="Roboto Slab"/>
                <a:cs typeface="Roboto Slab"/>
                <a:sym typeface="Roboto Slab"/>
              </a:rPr>
              <a:t>Las </a:t>
            </a:r>
            <a:r>
              <a:rPr lang="es" sz="2400" dirty="0">
                <a:latin typeface="Roboto Slab"/>
                <a:ea typeface="Roboto Slab"/>
                <a:cs typeface="Roboto Slab"/>
                <a:sym typeface="Roboto Slab"/>
              </a:rPr>
              <a:t>tecnologías de próxima generación para la Geolocalización y comunicación entre </a:t>
            </a:r>
            <a:r>
              <a:rPr lang="es" sz="2400" dirty="0" smtClean="0">
                <a:latin typeface="Roboto Slab"/>
                <a:ea typeface="Roboto Slab"/>
                <a:cs typeface="Roboto Slab"/>
                <a:sym typeface="Roboto Slab"/>
              </a:rPr>
              <a:t>dispositivos. Sus </a:t>
            </a:r>
            <a:r>
              <a:rPr lang="es" sz="2400" dirty="0">
                <a:latin typeface="Roboto Slab"/>
                <a:ea typeface="Roboto Slab"/>
                <a:cs typeface="Roboto Slab"/>
                <a:sym typeface="Roboto Slab"/>
              </a:rPr>
              <a:t>aplicaciones en Comunicaciones, Internet de las Cosas, </a:t>
            </a:r>
            <a:r>
              <a:rPr lang="es" sz="2400" dirty="0" smtClean="0">
                <a:latin typeface="Roboto Slab"/>
                <a:ea typeface="Roboto Slab"/>
                <a:cs typeface="Roboto Slab"/>
                <a:sym typeface="Roboto Slab"/>
              </a:rPr>
              <a:t>Fidelización, Dinamización y </a:t>
            </a:r>
          </a:p>
          <a:p>
            <a:pPr lvl="0" algn="ctr" rtl="0">
              <a:spcBef>
                <a:spcPts val="0"/>
              </a:spcBef>
              <a:buClr>
                <a:schemeClr val="dk1"/>
              </a:buClr>
              <a:buSzPct val="78571"/>
              <a:buFont typeface="Arial"/>
              <a:buNone/>
            </a:pPr>
            <a:r>
              <a:rPr lang="es" sz="2400" dirty="0" smtClean="0">
                <a:latin typeface="Roboto Slab"/>
                <a:ea typeface="Roboto Slab"/>
                <a:cs typeface="Roboto Slab"/>
                <a:sym typeface="Roboto Slab"/>
              </a:rPr>
              <a:t>“Smart Everything”.</a:t>
            </a:r>
            <a:endParaRPr lang="es" sz="2400" dirty="0">
              <a:latin typeface="Roboto Slab"/>
              <a:ea typeface="Roboto Slab"/>
              <a:cs typeface="Roboto Slab"/>
              <a:sym typeface="Roboto Slab"/>
            </a:endParaRPr>
          </a:p>
          <a:p>
            <a:pPr lvl="0" algn="ctr" rtl="0">
              <a:spcBef>
                <a:spcPts val="0"/>
              </a:spcBef>
              <a:buClr>
                <a:schemeClr val="dk1"/>
              </a:buClr>
              <a:buFont typeface="Arial"/>
              <a:buNone/>
            </a:pPr>
            <a:endParaRPr sz="2400" dirty="0">
              <a:latin typeface="Roboto Slab"/>
              <a:ea typeface="Roboto Slab"/>
              <a:cs typeface="Roboto Slab"/>
              <a:sym typeface="Roboto Slab"/>
            </a:endParaRPr>
          </a:p>
          <a:p>
            <a:pPr algn="ctr">
              <a:spcBef>
                <a:spcPts val="0"/>
              </a:spcBef>
              <a:buNone/>
            </a:pPr>
            <a:endParaRPr sz="2400" dirty="0">
              <a:latin typeface="Roboto Slab"/>
              <a:ea typeface="Roboto Slab"/>
              <a:cs typeface="Roboto Slab"/>
              <a:sym typeface="Roboto Slab"/>
            </a:endParaRPr>
          </a:p>
        </p:txBody>
      </p:sp>
      <p:pic>
        <p:nvPicPr>
          <p:cNvPr id="58" name="Shape 58"/>
          <p:cNvPicPr preferRelativeResize="0"/>
          <p:nvPr/>
        </p:nvPicPr>
        <p:blipFill>
          <a:blip r:embed="rId5">
            <a:alphaModFix/>
          </a:blip>
          <a:stretch>
            <a:fillRect/>
          </a:stretch>
        </p:blipFill>
        <p:spPr>
          <a:xfrm>
            <a:off x="7198998" y="6367475"/>
            <a:ext cx="924456" cy="348649"/>
          </a:xfrm>
          <a:prstGeom prst="rect">
            <a:avLst/>
          </a:prstGeom>
          <a:noFill/>
          <a:ln>
            <a:noFill/>
          </a:ln>
        </p:spPr>
      </p:pic>
      <p:pic>
        <p:nvPicPr>
          <p:cNvPr id="59" name="Shape 59"/>
          <p:cNvPicPr preferRelativeResize="0"/>
          <p:nvPr/>
        </p:nvPicPr>
        <p:blipFill>
          <a:blip r:embed="rId4">
            <a:alphaModFix/>
          </a:blip>
          <a:stretch>
            <a:fillRect/>
          </a:stretch>
        </p:blipFill>
        <p:spPr>
          <a:xfrm>
            <a:off x="8163421" y="6367473"/>
            <a:ext cx="808102" cy="34864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9" name="Shape 87"/>
          <p:cNvPicPr preferRelativeResize="0"/>
          <p:nvPr/>
        </p:nvPicPr>
        <p:blipFill rotWithShape="1">
          <a:blip r:embed="rId3">
            <a:alphaModFix/>
          </a:blip>
          <a:srcRect l="1" r="33461"/>
          <a:stretch/>
        </p:blipFill>
        <p:spPr>
          <a:xfrm>
            <a:off x="3059832" y="1705153"/>
            <a:ext cx="6084168" cy="5143500"/>
          </a:xfrm>
          <a:prstGeom prst="rect">
            <a:avLst/>
          </a:prstGeom>
          <a:noFill/>
          <a:ln>
            <a:noFill/>
          </a:ln>
        </p:spPr>
      </p:pic>
      <p:pic>
        <p:nvPicPr>
          <p:cNvPr id="64" name="Shape 64"/>
          <p:cNvPicPr preferRelativeResize="0"/>
          <p:nvPr/>
        </p:nvPicPr>
        <p:blipFill rotWithShape="1">
          <a:blip r:embed="rId4">
            <a:alphaModFix/>
          </a:blip>
          <a:srcRect l="49413"/>
          <a:stretch/>
        </p:blipFill>
        <p:spPr>
          <a:xfrm flipH="1">
            <a:off x="7935" y="1716951"/>
            <a:ext cx="4568800" cy="5143500"/>
          </a:xfrm>
          <a:prstGeom prst="rect">
            <a:avLst/>
          </a:prstGeom>
          <a:noFill/>
          <a:ln>
            <a:noFill/>
          </a:ln>
        </p:spPr>
      </p:pic>
      <p:sp>
        <p:nvSpPr>
          <p:cNvPr id="65" name="Shape 65"/>
          <p:cNvSpPr txBox="1"/>
          <p:nvPr/>
        </p:nvSpPr>
        <p:spPr>
          <a:xfrm>
            <a:off x="271550" y="1142925"/>
            <a:ext cx="2942699" cy="571575"/>
          </a:xfrm>
          <a:prstGeom prst="rect">
            <a:avLst/>
          </a:prstGeom>
          <a:noFill/>
          <a:ln>
            <a:noFill/>
          </a:ln>
        </p:spPr>
        <p:txBody>
          <a:bodyPr lIns="91425" tIns="91425" rIns="91425" bIns="91425" anchor="t" anchorCtr="0">
            <a:noAutofit/>
          </a:bodyPr>
          <a:lstStyle/>
          <a:p>
            <a:pPr lvl="0" rtl="0">
              <a:lnSpc>
                <a:spcPct val="115000"/>
              </a:lnSpc>
              <a:spcBef>
                <a:spcPts val="0"/>
              </a:spcBef>
              <a:buNone/>
            </a:pPr>
            <a:r>
              <a:rPr lang="es" sz="1800" b="1" dirty="0">
                <a:solidFill>
                  <a:schemeClr val="dk1"/>
                </a:solidFill>
                <a:latin typeface="Roboto Slab"/>
                <a:ea typeface="Roboto Slab"/>
                <a:cs typeface="Roboto Slab"/>
                <a:sym typeface="Roboto Slab"/>
              </a:rPr>
              <a:t>Qué es Spark Compass?</a:t>
            </a:r>
          </a:p>
          <a:p>
            <a:pPr lvl="0" rtl="0">
              <a:lnSpc>
                <a:spcPct val="115000"/>
              </a:lnSpc>
              <a:spcBef>
                <a:spcPts val="0"/>
              </a:spcBef>
              <a:buClr>
                <a:schemeClr val="dk1"/>
              </a:buClr>
              <a:buFont typeface="Arial"/>
              <a:buNone/>
            </a:pPr>
            <a:endParaRPr sz="1100" dirty="0">
              <a:solidFill>
                <a:schemeClr val="dk1"/>
              </a:solidFill>
            </a:endParaRPr>
          </a:p>
          <a:p>
            <a:pPr>
              <a:spcBef>
                <a:spcPts val="0"/>
              </a:spcBef>
              <a:buNone/>
            </a:pPr>
            <a:endParaRPr sz="1800" dirty="0"/>
          </a:p>
        </p:txBody>
      </p:sp>
      <p:sp>
        <p:nvSpPr>
          <p:cNvPr id="66" name="Shape 66"/>
          <p:cNvSpPr txBox="1"/>
          <p:nvPr/>
        </p:nvSpPr>
        <p:spPr>
          <a:xfrm>
            <a:off x="4578520" y="1705153"/>
            <a:ext cx="2771014" cy="4404749"/>
          </a:xfrm>
          <a:prstGeom prst="rect">
            <a:avLst/>
          </a:prstGeom>
          <a:noFill/>
          <a:ln>
            <a:noFill/>
          </a:ln>
        </p:spPr>
        <p:txBody>
          <a:bodyPr lIns="91425" tIns="91425" rIns="91425" bIns="91425" anchor="t" anchorCtr="0">
            <a:noAutofit/>
          </a:bodyPr>
          <a:lstStyle/>
          <a:p>
            <a:pPr algn="ctr">
              <a:lnSpc>
                <a:spcPct val="115000"/>
              </a:lnSpc>
            </a:pPr>
            <a:r>
              <a:rPr lang="es" sz="8000" b="1" dirty="0">
                <a:solidFill>
                  <a:schemeClr val="dk1"/>
                </a:solidFill>
                <a:latin typeface="Roboto Slab"/>
                <a:ea typeface="Roboto Slab"/>
                <a:cs typeface="Roboto Slab"/>
                <a:sym typeface="Roboto Slab"/>
              </a:rPr>
              <a:t>1</a:t>
            </a:r>
            <a:r>
              <a:rPr lang="es" sz="1800" b="1" dirty="0">
                <a:solidFill>
                  <a:schemeClr val="dk1"/>
                </a:solidFill>
                <a:latin typeface="Roboto Slab"/>
                <a:ea typeface="Roboto Slab"/>
                <a:cs typeface="Roboto Slab"/>
                <a:sym typeface="Roboto Slab"/>
              </a:rPr>
              <a:t> </a:t>
            </a:r>
          </a:p>
          <a:p>
            <a:pPr lvl="0" algn="ctr" rtl="0">
              <a:lnSpc>
                <a:spcPct val="115000"/>
              </a:lnSpc>
              <a:spcBef>
                <a:spcPts val="0"/>
              </a:spcBef>
              <a:buNone/>
            </a:pPr>
            <a:r>
              <a:rPr lang="es" sz="1800" b="1" dirty="0" smtClean="0">
                <a:solidFill>
                  <a:schemeClr val="dk1"/>
                </a:solidFill>
                <a:latin typeface="Roboto Slab"/>
                <a:ea typeface="Roboto Slab"/>
                <a:cs typeface="Roboto Slab"/>
                <a:sym typeface="Roboto Slab"/>
              </a:rPr>
              <a:t>La </a:t>
            </a:r>
            <a:r>
              <a:rPr lang="es" sz="1800" b="1" dirty="0">
                <a:solidFill>
                  <a:schemeClr val="dk1"/>
                </a:solidFill>
                <a:latin typeface="Roboto Slab"/>
                <a:ea typeface="Roboto Slab"/>
                <a:cs typeface="Roboto Slab"/>
                <a:sym typeface="Roboto Slab"/>
              </a:rPr>
              <a:t>Plataforma</a:t>
            </a:r>
          </a:p>
          <a:p>
            <a:pPr lvl="0" rtl="0">
              <a:lnSpc>
                <a:spcPct val="115000"/>
              </a:lnSpc>
              <a:spcBef>
                <a:spcPts val="0"/>
              </a:spcBef>
              <a:buNone/>
            </a:pPr>
            <a:endParaRPr dirty="0">
              <a:solidFill>
                <a:schemeClr val="dk1"/>
              </a:solidFill>
            </a:endParaRPr>
          </a:p>
          <a:p>
            <a:pPr lvl="0" rtl="0">
              <a:lnSpc>
                <a:spcPct val="115000"/>
              </a:lnSpc>
              <a:spcBef>
                <a:spcPts val="0"/>
              </a:spcBef>
              <a:buClr>
                <a:schemeClr val="dk1"/>
              </a:buClr>
              <a:buSzPct val="91666"/>
              <a:buFont typeface="Arial"/>
              <a:buNone/>
            </a:pPr>
            <a:r>
              <a:rPr lang="es" sz="1200" dirty="0">
                <a:solidFill>
                  <a:schemeClr val="dk1"/>
                </a:solidFill>
              </a:rPr>
              <a:t>Spark Compass es una plataforma de comunicación contextual de alto rendimiento basada en la </a:t>
            </a:r>
            <a:r>
              <a:rPr lang="es" sz="1200" dirty="0" smtClean="0">
                <a:solidFill>
                  <a:schemeClr val="dk1"/>
                </a:solidFill>
              </a:rPr>
              <a:t>nube en lo que se conoce como Plataforma como Servicio (PaaS), </a:t>
            </a:r>
            <a:r>
              <a:rPr lang="es" sz="1200" dirty="0">
                <a:solidFill>
                  <a:schemeClr val="dk1"/>
                </a:solidFill>
              </a:rPr>
              <a:t>que se comunica con cualquier </a:t>
            </a:r>
            <a:r>
              <a:rPr lang="es" sz="1200" dirty="0" smtClean="0">
                <a:solidFill>
                  <a:schemeClr val="dk1"/>
                </a:solidFill>
              </a:rPr>
              <a:t>dispositivo conectado a la red, (IoT) sensores o cualquier </a:t>
            </a:r>
            <a:r>
              <a:rPr lang="es" sz="1200" dirty="0">
                <a:solidFill>
                  <a:schemeClr val="dk1"/>
                </a:solidFill>
              </a:rPr>
              <a:t>móvil o wearable </a:t>
            </a:r>
            <a:r>
              <a:rPr lang="es" sz="1200" b="1" dirty="0">
                <a:solidFill>
                  <a:schemeClr val="dk1"/>
                </a:solidFill>
              </a:rPr>
              <a:t>que tenga la aplicación Spark Compass instalada</a:t>
            </a:r>
            <a:r>
              <a:rPr lang="es" sz="1200" dirty="0">
                <a:solidFill>
                  <a:schemeClr val="dk1"/>
                </a:solidFill>
              </a:rPr>
              <a:t>.</a:t>
            </a:r>
          </a:p>
          <a:p>
            <a:pPr lvl="0" rtl="0">
              <a:spcBef>
                <a:spcPts val="0"/>
              </a:spcBef>
              <a:buClr>
                <a:schemeClr val="dk1"/>
              </a:buClr>
              <a:buFont typeface="Arial"/>
              <a:buNone/>
            </a:pPr>
            <a:endParaRPr dirty="0">
              <a:solidFill>
                <a:schemeClr val="dk1"/>
              </a:solidFill>
            </a:endParaRPr>
          </a:p>
          <a:p>
            <a:pPr>
              <a:spcBef>
                <a:spcPts val="0"/>
              </a:spcBef>
              <a:buNone/>
            </a:pPr>
            <a:endParaRPr dirty="0"/>
          </a:p>
        </p:txBody>
      </p:sp>
      <p:pic>
        <p:nvPicPr>
          <p:cNvPr id="67" name="Shape 67"/>
          <p:cNvPicPr preferRelativeResize="0"/>
          <p:nvPr/>
        </p:nvPicPr>
        <p:blipFill>
          <a:blip r:embed="rId5">
            <a:alphaModFix/>
          </a:blip>
          <a:stretch>
            <a:fillRect/>
          </a:stretch>
        </p:blipFill>
        <p:spPr>
          <a:xfrm>
            <a:off x="7180788" y="6500004"/>
            <a:ext cx="924456" cy="348649"/>
          </a:xfrm>
          <a:prstGeom prst="rect">
            <a:avLst/>
          </a:prstGeom>
          <a:noFill/>
          <a:ln>
            <a:noFill/>
          </a:ln>
        </p:spPr>
      </p:pic>
      <p:pic>
        <p:nvPicPr>
          <p:cNvPr id="68" name="Shape 68"/>
          <p:cNvPicPr preferRelativeResize="0"/>
          <p:nvPr/>
        </p:nvPicPr>
        <p:blipFill>
          <a:blip r:embed="rId6">
            <a:alphaModFix/>
          </a:blip>
          <a:stretch>
            <a:fillRect/>
          </a:stretch>
        </p:blipFill>
        <p:spPr>
          <a:xfrm>
            <a:off x="8145211" y="6500002"/>
            <a:ext cx="808102" cy="348649"/>
          </a:xfrm>
          <a:prstGeom prst="rect">
            <a:avLst/>
          </a:prstGeom>
          <a:noFill/>
          <a:ln>
            <a:noFill/>
          </a:ln>
        </p:spPr>
      </p:pic>
      <p:cxnSp>
        <p:nvCxnSpPr>
          <p:cNvPr id="69" name="Shape 69"/>
          <p:cNvCxnSpPr/>
          <p:nvPr/>
        </p:nvCxnSpPr>
        <p:spPr>
          <a:xfrm>
            <a:off x="372600" y="852425"/>
            <a:ext cx="8291399" cy="44100"/>
          </a:xfrm>
          <a:prstGeom prst="straightConnector1">
            <a:avLst/>
          </a:prstGeom>
          <a:noFill/>
          <a:ln w="38100" cap="flat">
            <a:solidFill>
              <a:srgbClr val="0474BA"/>
            </a:solidFill>
            <a:prstDash val="solid"/>
            <a:round/>
            <a:headEnd type="none" w="lg" len="lg"/>
            <a:tailEnd type="none" w="lg" len="lg"/>
          </a:ln>
        </p:spPr>
      </p:cxnSp>
      <p:sp>
        <p:nvSpPr>
          <p:cNvPr id="70" name="Shape 70"/>
          <p:cNvSpPr txBox="1"/>
          <p:nvPr/>
        </p:nvSpPr>
        <p:spPr>
          <a:xfrm>
            <a:off x="271550" y="246275"/>
            <a:ext cx="8607300" cy="783000"/>
          </a:xfrm>
          <a:prstGeom prst="rect">
            <a:avLst/>
          </a:prstGeom>
          <a:noFill/>
          <a:ln>
            <a:noFill/>
          </a:ln>
        </p:spPr>
        <p:txBody>
          <a:bodyPr lIns="91425" tIns="91425" rIns="91425" bIns="91425" anchor="t" anchorCtr="0">
            <a:noAutofit/>
          </a:bodyPr>
          <a:lstStyle/>
          <a:p>
            <a:pPr lvl="0" rtl="0">
              <a:spcBef>
                <a:spcPts val="0"/>
              </a:spcBef>
              <a:buNone/>
            </a:pPr>
            <a:r>
              <a:rPr lang="es" sz="2600" b="1" dirty="0">
                <a:solidFill>
                  <a:srgbClr val="0474BA"/>
                </a:solidFill>
                <a:latin typeface="Roboto Slab"/>
                <a:ea typeface="Roboto Slab"/>
                <a:cs typeface="Roboto Slab"/>
                <a:sym typeface="Roboto Slab"/>
              </a:rPr>
              <a:t>Spark Compass: Balizas, </a:t>
            </a:r>
            <a:r>
              <a:rPr lang="es" sz="2600" b="1" dirty="0" smtClean="0">
                <a:solidFill>
                  <a:srgbClr val="0474BA"/>
                </a:solidFill>
                <a:latin typeface="Roboto Slab"/>
                <a:ea typeface="Roboto Slab"/>
                <a:cs typeface="Roboto Slab"/>
                <a:sym typeface="Roboto Slab"/>
              </a:rPr>
              <a:t>Geovallas</a:t>
            </a:r>
            <a:r>
              <a:rPr lang="es" sz="2600" b="1" dirty="0">
                <a:solidFill>
                  <a:srgbClr val="0474BA"/>
                </a:solidFill>
                <a:latin typeface="Roboto Slab"/>
                <a:ea typeface="Roboto Slab"/>
                <a:cs typeface="Roboto Slab"/>
                <a:sym typeface="Roboto Slab"/>
              </a:rPr>
              <a:t>, Plataforma y App</a:t>
            </a:r>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pic>
        <p:nvPicPr>
          <p:cNvPr id="75" name="Shape 75"/>
          <p:cNvPicPr preferRelativeResize="0"/>
          <p:nvPr/>
        </p:nvPicPr>
        <p:blipFill rotWithShape="1">
          <a:blip r:embed="rId3">
            <a:alphaModFix amt="37000"/>
          </a:blip>
          <a:srcRect r="16659"/>
          <a:stretch/>
        </p:blipFill>
        <p:spPr>
          <a:xfrm>
            <a:off x="0" y="0"/>
            <a:ext cx="9144000" cy="6858000"/>
          </a:xfrm>
          <a:prstGeom prst="rect">
            <a:avLst/>
          </a:prstGeom>
          <a:noFill/>
          <a:ln>
            <a:noFill/>
          </a:ln>
        </p:spPr>
      </p:pic>
      <p:sp>
        <p:nvSpPr>
          <p:cNvPr id="76" name="Shape 76"/>
          <p:cNvSpPr txBox="1"/>
          <p:nvPr/>
        </p:nvSpPr>
        <p:spPr>
          <a:xfrm>
            <a:off x="4433075" y="2292325"/>
            <a:ext cx="4389000" cy="4477200"/>
          </a:xfrm>
          <a:prstGeom prst="rect">
            <a:avLst/>
          </a:prstGeom>
          <a:noFill/>
          <a:ln>
            <a:noFill/>
          </a:ln>
        </p:spPr>
        <p:txBody>
          <a:bodyPr lIns="91425" tIns="91425" rIns="91425" bIns="91425" anchor="t" anchorCtr="0">
            <a:noAutofit/>
          </a:bodyPr>
          <a:lstStyle/>
          <a:p>
            <a:pPr lvl="0" rtl="0">
              <a:lnSpc>
                <a:spcPct val="115000"/>
              </a:lnSpc>
              <a:spcBef>
                <a:spcPts val="0"/>
              </a:spcBef>
              <a:buNone/>
            </a:pPr>
            <a:endParaRPr sz="1100" dirty="0">
              <a:solidFill>
                <a:schemeClr val="dk1"/>
              </a:solidFill>
            </a:endParaRPr>
          </a:p>
          <a:p>
            <a:pPr lvl="0" algn="ctr" rtl="0">
              <a:lnSpc>
                <a:spcPct val="115000"/>
              </a:lnSpc>
              <a:spcBef>
                <a:spcPts val="0"/>
              </a:spcBef>
              <a:buNone/>
            </a:pPr>
            <a:r>
              <a:rPr lang="es" sz="2400" b="1" dirty="0">
                <a:solidFill>
                  <a:schemeClr val="dk1"/>
                </a:solidFill>
                <a:latin typeface="Roboto Slab"/>
                <a:ea typeface="Roboto Slab"/>
                <a:cs typeface="Roboto Slab"/>
                <a:sym typeface="Roboto Slab"/>
              </a:rPr>
              <a:t>Spark Compass App</a:t>
            </a:r>
          </a:p>
          <a:p>
            <a:pPr lvl="0" rtl="0">
              <a:lnSpc>
                <a:spcPct val="115000"/>
              </a:lnSpc>
              <a:spcBef>
                <a:spcPts val="0"/>
              </a:spcBef>
              <a:buNone/>
            </a:pPr>
            <a:endParaRPr sz="1100" dirty="0">
              <a:solidFill>
                <a:schemeClr val="dk1"/>
              </a:solidFill>
            </a:endParaRPr>
          </a:p>
          <a:p>
            <a:pPr lvl="0" rtl="0">
              <a:lnSpc>
                <a:spcPct val="115000"/>
              </a:lnSpc>
              <a:spcBef>
                <a:spcPts val="0"/>
              </a:spcBef>
              <a:buNone/>
            </a:pPr>
            <a:r>
              <a:rPr lang="es" sz="1100" dirty="0">
                <a:solidFill>
                  <a:schemeClr val="dk1"/>
                </a:solidFill>
              </a:rPr>
              <a:t>Una vez conectada a esos dispositivos, la plataforma envía al App la información relevante según la aplicación Spark Compass que tenga, por ejemplo, una ciudad, le actualizará la agenda, actualizará los eventos, cargará la información importante, igual que nuestro facebook, el correo o cualquier otra aplicación, de forma que la información básica e importante, siempre estará actualizada en nuestro dispositivo</a:t>
            </a:r>
            <a:r>
              <a:rPr lang="es" sz="1100" dirty="0" smtClean="0">
                <a:solidFill>
                  <a:schemeClr val="dk1"/>
                </a:solidFill>
              </a:rPr>
              <a:t>. Los contenidos de este App son gestionados directamente desde la Plataforma.</a:t>
            </a:r>
            <a:endParaRPr lang="es" sz="1100" dirty="0">
              <a:solidFill>
                <a:schemeClr val="dk1"/>
              </a:solidFill>
            </a:endParaRPr>
          </a:p>
          <a:p>
            <a:pPr lvl="0" rtl="0">
              <a:lnSpc>
                <a:spcPct val="115000"/>
              </a:lnSpc>
              <a:spcBef>
                <a:spcPts val="0"/>
              </a:spcBef>
              <a:buNone/>
            </a:pPr>
            <a:endParaRPr sz="1100" dirty="0">
              <a:solidFill>
                <a:schemeClr val="dk1"/>
              </a:solidFill>
            </a:endParaRPr>
          </a:p>
          <a:p>
            <a:pPr lvl="0">
              <a:lnSpc>
                <a:spcPct val="115000"/>
              </a:lnSpc>
            </a:pPr>
            <a:r>
              <a:rPr lang="es-ES_tradnl" b="1" dirty="0">
                <a:solidFill>
                  <a:schemeClr val="dk1"/>
                </a:solidFill>
                <a:latin typeface="Roboto Slab" pitchFamily="2" charset="0"/>
                <a:ea typeface="Roboto Slab" pitchFamily="2" charset="0"/>
              </a:rPr>
              <a:t>Geolocalización</a:t>
            </a:r>
          </a:p>
          <a:p>
            <a:pPr lvl="0">
              <a:lnSpc>
                <a:spcPct val="115000"/>
              </a:lnSpc>
            </a:pPr>
            <a:endParaRPr lang="es-ES_tradnl" dirty="0">
              <a:solidFill>
                <a:schemeClr val="dk1"/>
              </a:solidFill>
            </a:endParaRPr>
          </a:p>
          <a:p>
            <a:pPr lvl="0">
              <a:lnSpc>
                <a:spcPct val="115000"/>
              </a:lnSpc>
            </a:pPr>
            <a:r>
              <a:rPr lang="es-ES_tradnl" sz="1100" dirty="0">
                <a:solidFill>
                  <a:schemeClr val="dk1"/>
                </a:solidFill>
              </a:rPr>
              <a:t>El sistema trabaja con todos los tipos de Geolocalización que admiten un </a:t>
            </a:r>
            <a:r>
              <a:rPr lang="es-ES_tradnl" sz="1100" dirty="0" err="1">
                <a:solidFill>
                  <a:schemeClr val="dk1"/>
                </a:solidFill>
              </a:rPr>
              <a:t>smartphone</a:t>
            </a:r>
            <a:r>
              <a:rPr lang="es-ES_tradnl" sz="1100" dirty="0">
                <a:solidFill>
                  <a:schemeClr val="dk1"/>
                </a:solidFill>
              </a:rPr>
              <a:t>, que son muchos: GPS, </a:t>
            </a:r>
            <a:r>
              <a:rPr lang="es-ES_tradnl" sz="1100" b="1" dirty="0">
                <a:solidFill>
                  <a:schemeClr val="dk1"/>
                </a:solidFill>
              </a:rPr>
              <a:t>GPS Asistido</a:t>
            </a:r>
            <a:r>
              <a:rPr lang="es-ES_tradnl" sz="1100" dirty="0">
                <a:solidFill>
                  <a:schemeClr val="dk1"/>
                </a:solidFill>
              </a:rPr>
              <a:t>, Triangulación GSM, Triangulación </a:t>
            </a:r>
            <a:r>
              <a:rPr lang="es-ES_tradnl" sz="1100" dirty="0" err="1">
                <a:solidFill>
                  <a:schemeClr val="dk1"/>
                </a:solidFill>
              </a:rPr>
              <a:t>Wifi</a:t>
            </a:r>
            <a:r>
              <a:rPr lang="es-ES_tradnl" sz="1100" dirty="0">
                <a:solidFill>
                  <a:schemeClr val="dk1"/>
                </a:solidFill>
              </a:rPr>
              <a:t>, NFC, RFID, Bluetooth LE…</a:t>
            </a:r>
          </a:p>
          <a:p>
            <a:pPr lvl="0" rtl="0">
              <a:lnSpc>
                <a:spcPct val="115000"/>
              </a:lnSpc>
              <a:spcBef>
                <a:spcPts val="0"/>
              </a:spcBef>
              <a:buNone/>
            </a:pPr>
            <a:endParaRPr sz="1100" dirty="0">
              <a:solidFill>
                <a:schemeClr val="dk1"/>
              </a:solidFill>
            </a:endParaRPr>
          </a:p>
          <a:p>
            <a:pPr lvl="0" rtl="0">
              <a:lnSpc>
                <a:spcPct val="115000"/>
              </a:lnSpc>
              <a:spcBef>
                <a:spcPts val="0"/>
              </a:spcBef>
              <a:buNone/>
            </a:pPr>
            <a:endParaRPr dirty="0">
              <a:solidFill>
                <a:schemeClr val="dk1"/>
              </a:solidFill>
            </a:endParaRPr>
          </a:p>
          <a:p>
            <a:pPr lvl="0" rtl="0">
              <a:spcBef>
                <a:spcPts val="0"/>
              </a:spcBef>
              <a:buNone/>
            </a:pPr>
            <a:endParaRPr dirty="0"/>
          </a:p>
        </p:txBody>
      </p:sp>
      <p:sp>
        <p:nvSpPr>
          <p:cNvPr id="77" name="Shape 77"/>
          <p:cNvSpPr txBox="1"/>
          <p:nvPr/>
        </p:nvSpPr>
        <p:spPr>
          <a:xfrm>
            <a:off x="271550" y="246275"/>
            <a:ext cx="8607300" cy="783000"/>
          </a:xfrm>
          <a:prstGeom prst="rect">
            <a:avLst/>
          </a:prstGeom>
          <a:noFill/>
          <a:ln>
            <a:noFill/>
          </a:ln>
        </p:spPr>
        <p:txBody>
          <a:bodyPr lIns="91425" tIns="91425" rIns="91425" bIns="91425" anchor="t" anchorCtr="0">
            <a:noAutofit/>
          </a:bodyPr>
          <a:lstStyle/>
          <a:p>
            <a:pPr lvl="0" rtl="0">
              <a:spcBef>
                <a:spcPts val="0"/>
              </a:spcBef>
              <a:buNone/>
            </a:pPr>
            <a:r>
              <a:rPr lang="es" sz="2600" b="1">
                <a:solidFill>
                  <a:srgbClr val="0474BA"/>
                </a:solidFill>
                <a:latin typeface="Roboto Slab"/>
                <a:ea typeface="Roboto Slab"/>
                <a:cs typeface="Roboto Slab"/>
                <a:sym typeface="Roboto Slab"/>
              </a:rPr>
              <a:t>Spark Compass: Balizas, geovallas, Plataforma y App</a:t>
            </a:r>
          </a:p>
        </p:txBody>
      </p:sp>
      <p:sp>
        <p:nvSpPr>
          <p:cNvPr id="78" name="Shape 78"/>
          <p:cNvSpPr txBox="1"/>
          <p:nvPr/>
        </p:nvSpPr>
        <p:spPr>
          <a:xfrm>
            <a:off x="6150725" y="852425"/>
            <a:ext cx="953700" cy="1477799"/>
          </a:xfrm>
          <a:prstGeom prst="rect">
            <a:avLst/>
          </a:prstGeom>
          <a:noFill/>
          <a:ln>
            <a:noFill/>
          </a:ln>
        </p:spPr>
        <p:txBody>
          <a:bodyPr lIns="91425" tIns="91425" rIns="91425" bIns="91425" anchor="t" anchorCtr="0">
            <a:noAutofit/>
          </a:bodyPr>
          <a:lstStyle/>
          <a:p>
            <a:pPr algn="ctr">
              <a:spcBef>
                <a:spcPts val="0"/>
              </a:spcBef>
              <a:buNone/>
            </a:pPr>
            <a:r>
              <a:rPr lang="es" sz="9600" b="1">
                <a:solidFill>
                  <a:schemeClr val="dk1"/>
                </a:solidFill>
                <a:latin typeface="Roboto Slab"/>
                <a:ea typeface="Roboto Slab"/>
                <a:cs typeface="Roboto Slab"/>
                <a:sym typeface="Roboto Slab"/>
              </a:rPr>
              <a:t>2</a:t>
            </a:r>
          </a:p>
        </p:txBody>
      </p:sp>
      <p:pic>
        <p:nvPicPr>
          <p:cNvPr id="79" name="Shape 79"/>
          <p:cNvPicPr preferRelativeResize="0"/>
          <p:nvPr/>
        </p:nvPicPr>
        <p:blipFill rotWithShape="1">
          <a:blip r:embed="rId4">
            <a:alphaModFix/>
          </a:blip>
          <a:srcRect/>
          <a:stretch/>
        </p:blipFill>
        <p:spPr>
          <a:xfrm>
            <a:off x="913525" y="959775"/>
            <a:ext cx="2991299" cy="5989199"/>
          </a:xfrm>
          <a:prstGeom prst="rect">
            <a:avLst/>
          </a:prstGeom>
          <a:noFill/>
          <a:ln>
            <a:noFill/>
          </a:ln>
        </p:spPr>
      </p:pic>
      <p:pic>
        <p:nvPicPr>
          <p:cNvPr id="80" name="Shape 80"/>
          <p:cNvPicPr preferRelativeResize="0"/>
          <p:nvPr/>
        </p:nvPicPr>
        <p:blipFill>
          <a:blip r:embed="rId5">
            <a:alphaModFix/>
          </a:blip>
          <a:stretch>
            <a:fillRect/>
          </a:stretch>
        </p:blipFill>
        <p:spPr>
          <a:xfrm>
            <a:off x="7198998" y="6367475"/>
            <a:ext cx="924456" cy="348649"/>
          </a:xfrm>
          <a:prstGeom prst="rect">
            <a:avLst/>
          </a:prstGeom>
          <a:noFill/>
          <a:ln>
            <a:noFill/>
          </a:ln>
        </p:spPr>
      </p:pic>
      <p:pic>
        <p:nvPicPr>
          <p:cNvPr id="81" name="Shape 81"/>
          <p:cNvPicPr preferRelativeResize="0"/>
          <p:nvPr/>
        </p:nvPicPr>
        <p:blipFill>
          <a:blip r:embed="rId6">
            <a:alphaModFix/>
          </a:blip>
          <a:stretch>
            <a:fillRect/>
          </a:stretch>
        </p:blipFill>
        <p:spPr>
          <a:xfrm>
            <a:off x="8163421" y="6367473"/>
            <a:ext cx="808102" cy="348649"/>
          </a:xfrm>
          <a:prstGeom prst="rect">
            <a:avLst/>
          </a:prstGeom>
          <a:noFill/>
          <a:ln>
            <a:noFill/>
          </a:ln>
        </p:spPr>
      </p:pic>
      <p:cxnSp>
        <p:nvCxnSpPr>
          <p:cNvPr id="82" name="Shape 82"/>
          <p:cNvCxnSpPr/>
          <p:nvPr/>
        </p:nvCxnSpPr>
        <p:spPr>
          <a:xfrm>
            <a:off x="372600" y="852425"/>
            <a:ext cx="8291399" cy="44100"/>
          </a:xfrm>
          <a:prstGeom prst="straightConnector1">
            <a:avLst/>
          </a:prstGeom>
          <a:noFill/>
          <a:ln w="38100" cap="flat">
            <a:solidFill>
              <a:srgbClr val="0474BA"/>
            </a:solidFill>
            <a:prstDash val="solid"/>
            <a:round/>
            <a:headEnd type="none" w="lg" len="lg"/>
            <a:tailEnd type="none" w="lg" len="lg"/>
          </a:ln>
        </p:spPr>
      </p:cxn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pic>
        <p:nvPicPr>
          <p:cNvPr id="87" name="Shape 87"/>
          <p:cNvPicPr preferRelativeResize="0"/>
          <p:nvPr/>
        </p:nvPicPr>
        <p:blipFill rotWithShape="1">
          <a:blip r:embed="rId3">
            <a:alphaModFix/>
          </a:blip>
          <a:srcRect r="18300"/>
          <a:stretch/>
        </p:blipFill>
        <p:spPr>
          <a:xfrm>
            <a:off x="1673450" y="1029275"/>
            <a:ext cx="7470552" cy="5143500"/>
          </a:xfrm>
          <a:prstGeom prst="rect">
            <a:avLst/>
          </a:prstGeom>
          <a:noFill/>
          <a:ln>
            <a:noFill/>
          </a:ln>
        </p:spPr>
      </p:pic>
      <p:sp>
        <p:nvSpPr>
          <p:cNvPr id="88" name="Shape 88"/>
          <p:cNvSpPr txBox="1"/>
          <p:nvPr/>
        </p:nvSpPr>
        <p:spPr>
          <a:xfrm>
            <a:off x="2614375" y="1029275"/>
            <a:ext cx="3353099" cy="5462399"/>
          </a:xfrm>
          <a:prstGeom prst="rect">
            <a:avLst/>
          </a:prstGeom>
          <a:noFill/>
          <a:ln>
            <a:noFill/>
          </a:ln>
        </p:spPr>
        <p:txBody>
          <a:bodyPr lIns="91425" tIns="91425" rIns="91425" bIns="91425" anchor="t" anchorCtr="0">
            <a:noAutofit/>
          </a:bodyPr>
          <a:lstStyle/>
          <a:p>
            <a:pPr lvl="0" rtl="0">
              <a:lnSpc>
                <a:spcPct val="115000"/>
              </a:lnSpc>
              <a:spcBef>
                <a:spcPts val="0"/>
              </a:spcBef>
              <a:buNone/>
            </a:pPr>
            <a:r>
              <a:rPr lang="es" sz="1800" b="1" dirty="0">
                <a:solidFill>
                  <a:schemeClr val="dk1"/>
                </a:solidFill>
                <a:latin typeface="Roboto Slab"/>
                <a:ea typeface="Roboto Slab"/>
                <a:cs typeface="Roboto Slab"/>
                <a:sym typeface="Roboto Slab"/>
              </a:rPr>
              <a:t>¿Cómo Funciona?</a:t>
            </a:r>
          </a:p>
          <a:p>
            <a:pPr lvl="0" rtl="0">
              <a:lnSpc>
                <a:spcPct val="115000"/>
              </a:lnSpc>
              <a:spcBef>
                <a:spcPts val="0"/>
              </a:spcBef>
              <a:buNone/>
            </a:pPr>
            <a:endParaRPr sz="1100" dirty="0">
              <a:solidFill>
                <a:schemeClr val="dk1"/>
              </a:solidFill>
            </a:endParaRPr>
          </a:p>
          <a:p>
            <a:pPr lvl="0" rtl="0">
              <a:lnSpc>
                <a:spcPct val="115000"/>
              </a:lnSpc>
              <a:spcBef>
                <a:spcPts val="0"/>
              </a:spcBef>
              <a:buNone/>
            </a:pPr>
            <a:r>
              <a:rPr lang="es" sz="1100" b="1" dirty="0">
                <a:solidFill>
                  <a:schemeClr val="dk1"/>
                </a:solidFill>
                <a:latin typeface="Roboto Slab"/>
                <a:ea typeface="Roboto Slab"/>
                <a:cs typeface="Roboto Slab"/>
                <a:sym typeface="Roboto Slab"/>
              </a:rPr>
              <a:t>Precarga y Actualización de los contenidos</a:t>
            </a:r>
          </a:p>
          <a:p>
            <a:pPr lvl="0" rtl="0">
              <a:lnSpc>
                <a:spcPct val="115000"/>
              </a:lnSpc>
              <a:spcBef>
                <a:spcPts val="0"/>
              </a:spcBef>
              <a:buNone/>
            </a:pPr>
            <a:endParaRPr sz="1100" dirty="0">
              <a:solidFill>
                <a:schemeClr val="dk1"/>
              </a:solidFill>
            </a:endParaRPr>
          </a:p>
          <a:p>
            <a:pPr lvl="0" rtl="0">
              <a:lnSpc>
                <a:spcPct val="115000"/>
              </a:lnSpc>
              <a:spcBef>
                <a:spcPts val="0"/>
              </a:spcBef>
              <a:buNone/>
            </a:pPr>
            <a:r>
              <a:rPr lang="es" sz="1100" dirty="0">
                <a:solidFill>
                  <a:schemeClr val="dk1"/>
                </a:solidFill>
              </a:rPr>
              <a:t>Esta información está en nuestro dispositivo a la espera de que la utilicemos, cuando activamos los mensajes de proximidad, por ejemplo, la aplicación nos enseñará un mensaje de oferta cuando pasemos por delante de la marca, empresa o institución que ha contratado el </a:t>
            </a:r>
            <a:r>
              <a:rPr lang="es" sz="1100" dirty="0" smtClean="0">
                <a:solidFill>
                  <a:schemeClr val="dk1"/>
                </a:solidFill>
              </a:rPr>
              <a:t>app.</a:t>
            </a:r>
          </a:p>
          <a:p>
            <a:pPr lvl="0" rtl="0">
              <a:lnSpc>
                <a:spcPct val="115000"/>
              </a:lnSpc>
              <a:spcBef>
                <a:spcPts val="0"/>
              </a:spcBef>
              <a:buNone/>
            </a:pPr>
            <a:endParaRPr lang="es" sz="1100" dirty="0">
              <a:solidFill>
                <a:schemeClr val="dk1"/>
              </a:solidFill>
            </a:endParaRPr>
          </a:p>
          <a:p>
            <a:pPr lvl="0">
              <a:lnSpc>
                <a:spcPct val="115000"/>
              </a:lnSpc>
            </a:pPr>
            <a:r>
              <a:rPr lang="es-ES_tradnl" sz="1100" b="1" dirty="0">
                <a:solidFill>
                  <a:schemeClr val="dk1"/>
                </a:solidFill>
                <a:latin typeface="Roboto Slab"/>
                <a:ea typeface="Roboto Slab"/>
                <a:cs typeface="Roboto Slab"/>
                <a:sym typeface="Roboto Slab"/>
              </a:rPr>
              <a:t>Creación de </a:t>
            </a:r>
            <a:r>
              <a:rPr lang="es-ES_tradnl" sz="1100" b="1" dirty="0" err="1">
                <a:solidFill>
                  <a:schemeClr val="dk1"/>
                </a:solidFill>
                <a:latin typeface="Roboto Slab"/>
                <a:ea typeface="Roboto Slab"/>
                <a:cs typeface="Roboto Slab"/>
                <a:sym typeface="Roboto Slab"/>
              </a:rPr>
              <a:t>Geovallas</a:t>
            </a:r>
            <a:r>
              <a:rPr lang="es-ES_tradnl" sz="1100" b="1" dirty="0">
                <a:solidFill>
                  <a:schemeClr val="dk1"/>
                </a:solidFill>
                <a:latin typeface="Roboto Slab"/>
                <a:ea typeface="Roboto Slab"/>
                <a:cs typeface="Roboto Slab"/>
                <a:sym typeface="Roboto Slab"/>
              </a:rPr>
              <a:t> y Personalización</a:t>
            </a:r>
          </a:p>
          <a:p>
            <a:pPr lvl="0">
              <a:lnSpc>
                <a:spcPct val="115000"/>
              </a:lnSpc>
            </a:pPr>
            <a:endParaRPr lang="es-ES_tradnl" sz="1100" dirty="0">
              <a:solidFill>
                <a:schemeClr val="dk1"/>
              </a:solidFill>
            </a:endParaRPr>
          </a:p>
          <a:p>
            <a:pPr lvl="0">
              <a:lnSpc>
                <a:spcPct val="115000"/>
              </a:lnSpc>
            </a:pPr>
            <a:r>
              <a:rPr lang="es-ES_tradnl" sz="1100" dirty="0">
                <a:solidFill>
                  <a:schemeClr val="dk1"/>
                </a:solidFill>
              </a:rPr>
              <a:t>Desde la Plataforma se crean las </a:t>
            </a:r>
            <a:r>
              <a:rPr lang="es-ES_tradnl" sz="1100" dirty="0" err="1">
                <a:solidFill>
                  <a:schemeClr val="dk1"/>
                </a:solidFill>
              </a:rPr>
              <a:t>geovallas</a:t>
            </a:r>
            <a:r>
              <a:rPr lang="es-ES_tradnl" sz="1100" dirty="0">
                <a:solidFill>
                  <a:schemeClr val="dk1"/>
                </a:solidFill>
              </a:rPr>
              <a:t> circulares o poligonales, así como los mensajes, las acciones o los activadores, también se tiene acceso a informes de descarga, </a:t>
            </a:r>
            <a:r>
              <a:rPr lang="es-ES_tradnl" sz="1100" dirty="0" smtClean="0">
                <a:solidFill>
                  <a:schemeClr val="dk1"/>
                </a:solidFill>
              </a:rPr>
              <a:t>utilización</a:t>
            </a:r>
            <a:r>
              <a:rPr lang="es-ES_tradnl" sz="1100" dirty="0">
                <a:solidFill>
                  <a:schemeClr val="dk1"/>
                </a:solidFill>
              </a:rPr>
              <a:t>, mapas de calor, etc.</a:t>
            </a:r>
          </a:p>
          <a:p>
            <a:pPr lvl="0">
              <a:lnSpc>
                <a:spcPct val="115000"/>
              </a:lnSpc>
            </a:pPr>
            <a:endParaRPr lang="es-ES_tradnl" sz="1100" dirty="0">
              <a:solidFill>
                <a:schemeClr val="dk1"/>
              </a:solidFill>
            </a:endParaRPr>
          </a:p>
          <a:p>
            <a:pPr lvl="0">
              <a:lnSpc>
                <a:spcPct val="115000"/>
              </a:lnSpc>
            </a:pPr>
            <a:endParaRPr lang="es-ES_tradnl" sz="1100" b="1" dirty="0">
              <a:solidFill>
                <a:schemeClr val="dk1"/>
              </a:solidFill>
            </a:endParaRPr>
          </a:p>
          <a:p>
            <a:pPr lvl="0">
              <a:lnSpc>
                <a:spcPct val="115000"/>
              </a:lnSpc>
            </a:pPr>
            <a:endParaRPr lang="es-ES_tradnl" sz="1100" dirty="0">
              <a:solidFill>
                <a:schemeClr val="dk1"/>
              </a:solidFill>
            </a:endParaRPr>
          </a:p>
          <a:p>
            <a:pPr lvl="0" rtl="0">
              <a:lnSpc>
                <a:spcPct val="115000"/>
              </a:lnSpc>
              <a:spcBef>
                <a:spcPts val="0"/>
              </a:spcBef>
              <a:buNone/>
            </a:pPr>
            <a:endParaRPr lang="es" sz="1100" dirty="0" smtClean="0">
              <a:solidFill>
                <a:schemeClr val="dk1"/>
              </a:solidFill>
            </a:endParaRPr>
          </a:p>
          <a:p>
            <a:pPr lvl="0" rtl="0">
              <a:lnSpc>
                <a:spcPct val="115000"/>
              </a:lnSpc>
              <a:spcBef>
                <a:spcPts val="0"/>
              </a:spcBef>
              <a:buNone/>
            </a:pPr>
            <a:endParaRPr lang="es" sz="1100" dirty="0">
              <a:solidFill>
                <a:schemeClr val="dk1"/>
              </a:solidFill>
            </a:endParaRPr>
          </a:p>
          <a:p>
            <a:pPr lvl="0" rtl="0">
              <a:lnSpc>
                <a:spcPct val="115000"/>
              </a:lnSpc>
              <a:spcBef>
                <a:spcPts val="0"/>
              </a:spcBef>
              <a:buNone/>
            </a:pPr>
            <a:endParaRPr sz="1100" dirty="0">
              <a:solidFill>
                <a:schemeClr val="dk1"/>
              </a:solidFill>
            </a:endParaRPr>
          </a:p>
          <a:p>
            <a:pPr lvl="0" rtl="0">
              <a:lnSpc>
                <a:spcPct val="115000"/>
              </a:lnSpc>
              <a:spcBef>
                <a:spcPts val="0"/>
              </a:spcBef>
              <a:buNone/>
            </a:pPr>
            <a:endParaRPr sz="1100" dirty="0">
              <a:solidFill>
                <a:schemeClr val="dk1"/>
              </a:solidFill>
            </a:endParaRPr>
          </a:p>
          <a:p>
            <a:pPr lvl="0" rtl="0">
              <a:lnSpc>
                <a:spcPct val="115000"/>
              </a:lnSpc>
              <a:spcBef>
                <a:spcPts val="0"/>
              </a:spcBef>
              <a:buNone/>
            </a:pPr>
            <a:endParaRPr dirty="0">
              <a:solidFill>
                <a:schemeClr val="dk1"/>
              </a:solidFill>
            </a:endParaRPr>
          </a:p>
          <a:p>
            <a:pPr lvl="0" rtl="0">
              <a:spcBef>
                <a:spcPts val="0"/>
              </a:spcBef>
              <a:buNone/>
            </a:pPr>
            <a:endParaRPr dirty="0"/>
          </a:p>
        </p:txBody>
      </p:sp>
      <p:pic>
        <p:nvPicPr>
          <p:cNvPr id="89" name="Shape 89"/>
          <p:cNvPicPr preferRelativeResize="0"/>
          <p:nvPr/>
        </p:nvPicPr>
        <p:blipFill rotWithShape="1">
          <a:blip r:embed="rId4">
            <a:alphaModFix/>
          </a:blip>
          <a:srcRect/>
          <a:stretch/>
        </p:blipFill>
        <p:spPr>
          <a:xfrm>
            <a:off x="-183149" y="896650"/>
            <a:ext cx="2991299" cy="5989199"/>
          </a:xfrm>
          <a:prstGeom prst="rect">
            <a:avLst/>
          </a:prstGeom>
          <a:noFill/>
          <a:ln>
            <a:noFill/>
          </a:ln>
        </p:spPr>
      </p:pic>
      <p:sp>
        <p:nvSpPr>
          <p:cNvPr id="90" name="Shape 90"/>
          <p:cNvSpPr/>
          <p:nvPr/>
        </p:nvSpPr>
        <p:spPr>
          <a:xfrm>
            <a:off x="5058250" y="5449889"/>
            <a:ext cx="587400" cy="681900"/>
          </a:xfrm>
          <a:prstGeom prst="chevron">
            <a:avLst>
              <a:gd name="adj" fmla="val 50000"/>
            </a:avLst>
          </a:prstGeom>
          <a:solidFill>
            <a:srgbClr val="000000"/>
          </a:solidFill>
          <a:ln>
            <a:noFill/>
          </a:ln>
        </p:spPr>
        <p:txBody>
          <a:bodyPr lIns="91425" tIns="91425" rIns="91425" bIns="91425" anchor="ctr" anchorCtr="0">
            <a:noAutofit/>
          </a:bodyPr>
          <a:lstStyle/>
          <a:p>
            <a:pPr>
              <a:spcBef>
                <a:spcPts val="0"/>
              </a:spcBef>
              <a:buNone/>
            </a:pPr>
            <a:endParaRPr/>
          </a:p>
        </p:txBody>
      </p:sp>
      <p:sp>
        <p:nvSpPr>
          <p:cNvPr id="91" name="Shape 91"/>
          <p:cNvSpPr/>
          <p:nvPr/>
        </p:nvSpPr>
        <p:spPr>
          <a:xfrm>
            <a:off x="5608500" y="5449889"/>
            <a:ext cx="587400" cy="681900"/>
          </a:xfrm>
          <a:prstGeom prst="chevron">
            <a:avLst>
              <a:gd name="adj" fmla="val 50000"/>
            </a:avLst>
          </a:prstGeom>
          <a:solidFill>
            <a:srgbClr val="000000"/>
          </a:solidFill>
          <a:ln>
            <a:noFill/>
          </a:ln>
        </p:spPr>
        <p:txBody>
          <a:bodyPr lIns="91425" tIns="91425" rIns="91425" bIns="91425" anchor="ctr" anchorCtr="0">
            <a:noAutofit/>
          </a:bodyPr>
          <a:lstStyle/>
          <a:p>
            <a:pPr>
              <a:spcBef>
                <a:spcPts val="0"/>
              </a:spcBef>
              <a:buNone/>
            </a:pPr>
            <a:endParaRPr/>
          </a:p>
        </p:txBody>
      </p:sp>
      <p:sp>
        <p:nvSpPr>
          <p:cNvPr id="92" name="Shape 92"/>
          <p:cNvSpPr/>
          <p:nvPr/>
        </p:nvSpPr>
        <p:spPr>
          <a:xfrm flipH="1">
            <a:off x="2976049" y="5449889"/>
            <a:ext cx="587400" cy="681900"/>
          </a:xfrm>
          <a:prstGeom prst="chevron">
            <a:avLst>
              <a:gd name="adj" fmla="val 50000"/>
            </a:avLst>
          </a:prstGeom>
          <a:solidFill>
            <a:srgbClr val="000000"/>
          </a:solidFill>
          <a:ln>
            <a:noFill/>
          </a:ln>
        </p:spPr>
        <p:txBody>
          <a:bodyPr lIns="91425" tIns="91425" rIns="91425" bIns="91425" anchor="ctr" anchorCtr="0">
            <a:noAutofit/>
          </a:bodyPr>
          <a:lstStyle/>
          <a:p>
            <a:pPr>
              <a:spcBef>
                <a:spcPts val="0"/>
              </a:spcBef>
              <a:buNone/>
            </a:pPr>
            <a:endParaRPr/>
          </a:p>
        </p:txBody>
      </p:sp>
      <p:sp>
        <p:nvSpPr>
          <p:cNvPr id="93" name="Shape 93"/>
          <p:cNvSpPr/>
          <p:nvPr/>
        </p:nvSpPr>
        <p:spPr>
          <a:xfrm flipH="1">
            <a:off x="2425799" y="5449889"/>
            <a:ext cx="587400" cy="681900"/>
          </a:xfrm>
          <a:prstGeom prst="chevron">
            <a:avLst>
              <a:gd name="adj" fmla="val 50000"/>
            </a:avLst>
          </a:prstGeom>
          <a:solidFill>
            <a:srgbClr val="000000"/>
          </a:solidFill>
          <a:ln>
            <a:noFill/>
          </a:ln>
        </p:spPr>
        <p:txBody>
          <a:bodyPr lIns="91425" tIns="91425" rIns="91425" bIns="91425" anchor="ctr" anchorCtr="0">
            <a:noAutofit/>
          </a:bodyPr>
          <a:lstStyle/>
          <a:p>
            <a:pPr>
              <a:spcBef>
                <a:spcPts val="0"/>
              </a:spcBef>
              <a:buNone/>
            </a:pPr>
            <a:endParaRPr/>
          </a:p>
        </p:txBody>
      </p:sp>
      <p:pic>
        <p:nvPicPr>
          <p:cNvPr id="94" name="Shape 94"/>
          <p:cNvPicPr preferRelativeResize="0"/>
          <p:nvPr/>
        </p:nvPicPr>
        <p:blipFill>
          <a:blip r:embed="rId5">
            <a:alphaModFix/>
          </a:blip>
          <a:stretch>
            <a:fillRect/>
          </a:stretch>
        </p:blipFill>
        <p:spPr>
          <a:xfrm>
            <a:off x="7198998" y="6367475"/>
            <a:ext cx="924456" cy="348649"/>
          </a:xfrm>
          <a:prstGeom prst="rect">
            <a:avLst/>
          </a:prstGeom>
          <a:noFill/>
          <a:ln>
            <a:noFill/>
          </a:ln>
        </p:spPr>
      </p:pic>
      <p:pic>
        <p:nvPicPr>
          <p:cNvPr id="95" name="Shape 95"/>
          <p:cNvPicPr preferRelativeResize="0"/>
          <p:nvPr/>
        </p:nvPicPr>
        <p:blipFill>
          <a:blip r:embed="rId6">
            <a:alphaModFix/>
          </a:blip>
          <a:stretch>
            <a:fillRect/>
          </a:stretch>
        </p:blipFill>
        <p:spPr>
          <a:xfrm>
            <a:off x="8163421" y="6367473"/>
            <a:ext cx="808102" cy="348649"/>
          </a:xfrm>
          <a:prstGeom prst="rect">
            <a:avLst/>
          </a:prstGeom>
          <a:noFill/>
          <a:ln>
            <a:noFill/>
          </a:ln>
        </p:spPr>
      </p:pic>
      <p:cxnSp>
        <p:nvCxnSpPr>
          <p:cNvPr id="96" name="Shape 96"/>
          <p:cNvCxnSpPr/>
          <p:nvPr/>
        </p:nvCxnSpPr>
        <p:spPr>
          <a:xfrm>
            <a:off x="372600" y="852425"/>
            <a:ext cx="8291399" cy="44100"/>
          </a:xfrm>
          <a:prstGeom prst="straightConnector1">
            <a:avLst/>
          </a:prstGeom>
          <a:noFill/>
          <a:ln w="38100" cap="flat">
            <a:solidFill>
              <a:srgbClr val="0474BA"/>
            </a:solidFill>
            <a:prstDash val="solid"/>
            <a:round/>
            <a:headEnd type="none" w="lg" len="lg"/>
            <a:tailEnd type="none" w="lg" len="lg"/>
          </a:ln>
        </p:spPr>
      </p:cxnSp>
      <p:sp>
        <p:nvSpPr>
          <p:cNvPr id="97" name="Shape 97"/>
          <p:cNvSpPr txBox="1"/>
          <p:nvPr/>
        </p:nvSpPr>
        <p:spPr>
          <a:xfrm>
            <a:off x="271550" y="246275"/>
            <a:ext cx="8607300" cy="590437"/>
          </a:xfrm>
          <a:prstGeom prst="rect">
            <a:avLst/>
          </a:prstGeom>
          <a:noFill/>
          <a:ln>
            <a:noFill/>
          </a:ln>
        </p:spPr>
        <p:txBody>
          <a:bodyPr lIns="91425" tIns="91425" rIns="91425" bIns="91425" anchor="t" anchorCtr="0">
            <a:noAutofit/>
          </a:bodyPr>
          <a:lstStyle/>
          <a:p>
            <a:pPr lvl="0" rtl="0">
              <a:spcBef>
                <a:spcPts val="0"/>
              </a:spcBef>
              <a:buNone/>
            </a:pPr>
            <a:r>
              <a:rPr lang="es" sz="2600" b="1">
                <a:solidFill>
                  <a:srgbClr val="0474BA"/>
                </a:solidFill>
                <a:latin typeface="Roboto Slab"/>
                <a:ea typeface="Roboto Slab"/>
                <a:cs typeface="Roboto Slab"/>
                <a:sym typeface="Roboto Slab"/>
              </a:rPr>
              <a:t>Spark Compass: Balizas, geovallas, Plataforma y App</a:t>
            </a:r>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lide Number Placeholder 3"/>
          <p:cNvSpPr txBox="1">
            <a:spLocks/>
          </p:cNvSpPr>
          <p:nvPr/>
        </p:nvSpPr>
        <p:spPr>
          <a:xfrm>
            <a:off x="61245" y="5843132"/>
            <a:ext cx="555377" cy="273844"/>
          </a:xfrm>
          <a:prstGeom prst="rect">
            <a:avLst/>
          </a:prstGeom>
        </p:spPr>
        <p:txBody>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fld id="{823DC6AB-8F88-574D-AF89-F9190D55D277}" type="slidenum">
              <a:rPr lang="en-US" smtClean="0"/>
              <a:pPr/>
              <a:t>6</a:t>
            </a:fld>
            <a:endParaRPr lang="en-US"/>
          </a:p>
        </p:txBody>
      </p:sp>
      <p:pic>
        <p:nvPicPr>
          <p:cNvPr id="30" name="Picture 4" descr="PPT_Google-ma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86068"/>
            <a:ext cx="9144000" cy="5143500"/>
          </a:xfrm>
          <a:prstGeom prst="rect">
            <a:avLst/>
          </a:prstGeom>
        </p:spPr>
      </p:pic>
      <p:sp>
        <p:nvSpPr>
          <p:cNvPr id="31" name="Slide Number Placeholder 3"/>
          <p:cNvSpPr txBox="1">
            <a:spLocks/>
          </p:cNvSpPr>
          <p:nvPr/>
        </p:nvSpPr>
        <p:spPr>
          <a:xfrm>
            <a:off x="61245" y="5843132"/>
            <a:ext cx="555377" cy="273844"/>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FF66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23DC6AB-8F88-574D-AF89-F9190D55D277}" type="slidenum">
              <a:rPr lang="en-US" smtClean="0"/>
              <a:pPr/>
              <a:t>6</a:t>
            </a:fld>
            <a:endParaRPr lang="en-US"/>
          </a:p>
        </p:txBody>
      </p:sp>
      <p:sp>
        <p:nvSpPr>
          <p:cNvPr id="32" name="Footer Placeholder 7"/>
          <p:cNvSpPr txBox="1">
            <a:spLocks/>
          </p:cNvSpPr>
          <p:nvPr/>
        </p:nvSpPr>
        <p:spPr bwMode="auto">
          <a:xfrm>
            <a:off x="1752930" y="5920842"/>
            <a:ext cx="6081590" cy="30401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64288" tIns="32144" rIns="64288" bIns="32144" anchor="ctr"/>
          <a:lstStyle>
            <a:lvl1pPr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600" dirty="0" smtClean="0">
                <a:solidFill>
                  <a:schemeClr val="bg1"/>
                </a:solidFill>
                <a:effectLst>
                  <a:outerShdw blurRad="63500" dist="25400" dir="5400000" algn="t" rotWithShape="0">
                    <a:prstClr val="black">
                      <a:alpha val="95000"/>
                    </a:prstClr>
                  </a:outerShdw>
                </a:effectLst>
                <a:latin typeface="Calibri" pitchFamily="34" charset="0"/>
                <a:ea typeface="ヒラギノ角ゴ ProN W3" charset="0"/>
                <a:cs typeface="Calibri" pitchFamily="34" charset="0"/>
                <a:sym typeface="Gill Sans" charset="0"/>
              </a:rPr>
              <a:t>Total Communicator Solutions, Inc.  (TCS) Proprietary and Confidential </a:t>
            </a:r>
          </a:p>
          <a:p>
            <a:pPr algn="ctr" eaLnBrk="1" fontAlgn="base" hangingPunct="1">
              <a:spcBef>
                <a:spcPct val="0"/>
              </a:spcBef>
              <a:spcAft>
                <a:spcPct val="0"/>
              </a:spcAft>
            </a:pPr>
            <a:r>
              <a:rPr lang="en-US" sz="500" dirty="0" smtClean="0">
                <a:solidFill>
                  <a:schemeClr val="bg1"/>
                </a:solidFill>
                <a:effectLst>
                  <a:outerShdw blurRad="63500" dist="25400" dir="5400000" algn="t" rotWithShape="0">
                    <a:prstClr val="black">
                      <a:alpha val="95000"/>
                    </a:prstClr>
                  </a:outerShdw>
                </a:effectLst>
                <a:latin typeface="Calibri" pitchFamily="34" charset="0"/>
                <a:ea typeface="ヒラギノ角ゴ ProN W3" charset="0"/>
                <a:cs typeface="Calibri" pitchFamily="34" charset="0"/>
                <a:sym typeface="Gill Sans" charset="0"/>
              </a:rPr>
              <a:t>Any use of trademarks, logos or designs contained herein is for informative and illustrative purposes only and does not imply endorsement by the owner thereof</a:t>
            </a:r>
          </a:p>
        </p:txBody>
      </p:sp>
      <p:grpSp>
        <p:nvGrpSpPr>
          <p:cNvPr id="36" name="Group 16"/>
          <p:cNvGrpSpPr/>
          <p:nvPr/>
        </p:nvGrpSpPr>
        <p:grpSpPr>
          <a:xfrm>
            <a:off x="8280402" y="1081358"/>
            <a:ext cx="867111" cy="5148210"/>
            <a:chOff x="8280400" y="-4710"/>
            <a:chExt cx="867111" cy="5148210"/>
          </a:xfrm>
        </p:grpSpPr>
        <p:sp>
          <p:nvSpPr>
            <p:cNvPr id="37" name="Rectangle 17"/>
            <p:cNvSpPr/>
            <p:nvPr/>
          </p:nvSpPr>
          <p:spPr>
            <a:xfrm>
              <a:off x="9059515" y="-4710"/>
              <a:ext cx="84485" cy="514821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ight Triangle 18"/>
            <p:cNvSpPr/>
            <p:nvPr/>
          </p:nvSpPr>
          <p:spPr>
            <a:xfrm>
              <a:off x="9059515" y="4565368"/>
              <a:ext cx="87996" cy="56812"/>
            </a:xfrm>
            <a:prstGeom prst="rtTriangle">
              <a:avLst/>
            </a:prstGeom>
            <a:gradFill>
              <a:gsLst>
                <a:gs pos="13000">
                  <a:schemeClr val="bg1">
                    <a:lumMod val="85000"/>
                  </a:schemeClr>
                </a:gs>
                <a:gs pos="100000">
                  <a:schemeClr val="tx1">
                    <a:lumMod val="50000"/>
                    <a:lumOff val="50000"/>
                  </a:scheme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ound Same Side Corner Rectangle 19"/>
            <p:cNvSpPr/>
            <p:nvPr/>
          </p:nvSpPr>
          <p:spPr>
            <a:xfrm rot="16200000">
              <a:off x="8491227" y="4411350"/>
              <a:ext cx="441945" cy="863600"/>
            </a:xfrm>
            <a:prstGeom prst="round2SameRect">
              <a:avLst>
                <a:gd name="adj1" fmla="val 13075"/>
                <a:gd name="adj2" fmla="val 0"/>
              </a:avLst>
            </a:prstGeom>
            <a:solidFill>
              <a:schemeClr val="bg1"/>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0" name="Picture 20" descr="ToCoSo-logo-vertical-2-b.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8667" y="4679426"/>
              <a:ext cx="725717" cy="322189"/>
            </a:xfrm>
            <a:prstGeom prst="rect">
              <a:avLst/>
            </a:prstGeom>
            <a:effectLst/>
          </p:spPr>
        </p:pic>
      </p:grpSp>
      <p:sp>
        <p:nvSpPr>
          <p:cNvPr id="41" name="Title 4"/>
          <p:cNvSpPr txBox="1">
            <a:spLocks/>
          </p:cNvSpPr>
          <p:nvPr/>
        </p:nvSpPr>
        <p:spPr>
          <a:xfrm flipH="1">
            <a:off x="616620" y="1885314"/>
            <a:ext cx="2129368" cy="470911"/>
          </a:xfrm>
          <a:prstGeom prst="rect">
            <a:avLst/>
          </a:prstGeom>
          <a:gradFill flip="none" rotWithShape="1">
            <a:gsLst>
              <a:gs pos="0">
                <a:schemeClr val="bg1">
                  <a:alpha val="0"/>
                </a:schemeClr>
              </a:gs>
              <a:gs pos="100000">
                <a:schemeClr val="bg1">
                  <a:alpha val="83000"/>
                </a:schemeClr>
              </a:gs>
              <a:gs pos="3000">
                <a:schemeClr val="bg1">
                  <a:alpha val="83000"/>
                </a:schemeClr>
              </a:gs>
            </a:gsLst>
            <a:lin ang="0" scaled="1"/>
            <a:tileRect/>
          </a:gradFill>
        </p:spPr>
        <p:txBody>
          <a:bodyPr vert="horz" lIns="360000" tIns="45720" rIns="182880" bIns="45720" rtlCol="0" anchor="t">
            <a:noAutofit/>
          </a:bodyPr>
          <a:lstStyle>
            <a:lvl1pPr algn="l" defTabSz="457200" rtl="0" eaLnBrk="1" latinLnBrk="0" hangingPunct="1">
              <a:spcBef>
                <a:spcPct val="0"/>
              </a:spcBef>
              <a:buNone/>
              <a:defRPr sz="3600" b="1" kern="1200">
                <a:solidFill>
                  <a:schemeClr val="accent1">
                    <a:lumMod val="75000"/>
                  </a:schemeClr>
                </a:solidFill>
                <a:latin typeface="+mj-lt"/>
                <a:ea typeface="+mj-ea"/>
                <a:cs typeface="+mj-cs"/>
              </a:defRPr>
            </a:lvl1pPr>
          </a:lstStyle>
          <a:p>
            <a:r>
              <a:rPr lang="en-US" sz="1200" dirty="0" smtClean="0"/>
              <a:t>GeoValla Perimetral del Aeropuerto</a:t>
            </a:r>
            <a:endParaRPr lang="en-US" sz="1200" dirty="0"/>
          </a:p>
        </p:txBody>
      </p:sp>
      <p:pic>
        <p:nvPicPr>
          <p:cNvPr id="42" name="Picture 22" descr="ToCoSo-logo-ic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542" y="1934841"/>
            <a:ext cx="136854" cy="208506"/>
          </a:xfrm>
          <a:prstGeom prst="rect">
            <a:avLst/>
          </a:prstGeom>
          <a:noFill/>
          <a:ln>
            <a:noFill/>
          </a:ln>
        </p:spPr>
      </p:pic>
      <p:sp>
        <p:nvSpPr>
          <p:cNvPr id="43" name="Freeform 1"/>
          <p:cNvSpPr/>
          <p:nvPr/>
        </p:nvSpPr>
        <p:spPr>
          <a:xfrm>
            <a:off x="2005332" y="1286583"/>
            <a:ext cx="4843175" cy="2874041"/>
          </a:xfrm>
          <a:custGeom>
            <a:avLst/>
            <a:gdLst>
              <a:gd name="connsiteX0" fmla="*/ 0 w 4843175"/>
              <a:gd name="connsiteY0" fmla="*/ 2491241 h 2874041"/>
              <a:gd name="connsiteX1" fmla="*/ 48614 w 4843175"/>
              <a:gd name="connsiteY1" fmla="*/ 2564155 h 2874041"/>
              <a:gd name="connsiteX2" fmla="*/ 704904 w 4843175"/>
              <a:gd name="connsiteY2" fmla="*/ 2497317 h 2874041"/>
              <a:gd name="connsiteX3" fmla="*/ 1507036 w 4843175"/>
              <a:gd name="connsiteY3" fmla="*/ 2473012 h 2874041"/>
              <a:gd name="connsiteX4" fmla="*/ 2053944 w 4843175"/>
              <a:gd name="connsiteY4" fmla="*/ 2612765 h 2874041"/>
              <a:gd name="connsiteX5" fmla="*/ 2825692 w 4843175"/>
              <a:gd name="connsiteY5" fmla="*/ 2667451 h 2874041"/>
              <a:gd name="connsiteX6" fmla="*/ 3074839 w 4843175"/>
              <a:gd name="connsiteY6" fmla="*/ 2479088 h 2874041"/>
              <a:gd name="connsiteX7" fmla="*/ 3214604 w 4843175"/>
              <a:gd name="connsiteY7" fmla="*/ 2533774 h 2874041"/>
              <a:gd name="connsiteX8" fmla="*/ 3159913 w 4843175"/>
              <a:gd name="connsiteY8" fmla="*/ 2697832 h 2874041"/>
              <a:gd name="connsiteX9" fmla="*/ 3633900 w 4843175"/>
              <a:gd name="connsiteY9" fmla="*/ 2874041 h 2874041"/>
              <a:gd name="connsiteX10" fmla="*/ 3737205 w 4843175"/>
              <a:gd name="connsiteY10" fmla="*/ 2661374 h 2874041"/>
              <a:gd name="connsiteX11" fmla="*/ 3986352 w 4843175"/>
              <a:gd name="connsiteY11" fmla="*/ 2618841 h 2874041"/>
              <a:gd name="connsiteX12" fmla="*/ 4332727 w 4843175"/>
              <a:gd name="connsiteY12" fmla="*/ 2764670 h 2874041"/>
              <a:gd name="connsiteX13" fmla="*/ 4843175 w 4843175"/>
              <a:gd name="connsiteY13" fmla="*/ 2624917 h 2874041"/>
              <a:gd name="connsiteX14" fmla="*/ 4648719 w 4843175"/>
              <a:gd name="connsiteY14" fmla="*/ 2090212 h 2874041"/>
              <a:gd name="connsiteX15" fmla="*/ 4053197 w 4843175"/>
              <a:gd name="connsiteY15" fmla="*/ 1269925 h 2874041"/>
              <a:gd name="connsiteX16" fmla="*/ 3779743 w 4843175"/>
              <a:gd name="connsiteY16" fmla="*/ 899277 h 2874041"/>
              <a:gd name="connsiteX17" fmla="*/ 3688591 w 4843175"/>
              <a:gd name="connsiteY17" fmla="*/ 783830 h 2874041"/>
              <a:gd name="connsiteX18" fmla="*/ 3506289 w 4843175"/>
              <a:gd name="connsiteY18" fmla="*/ 656230 h 2874041"/>
              <a:gd name="connsiteX19" fmla="*/ 3111299 w 4843175"/>
              <a:gd name="connsiteY19" fmla="*/ 437487 h 2874041"/>
              <a:gd name="connsiteX20" fmla="*/ 2290937 w 4843175"/>
              <a:gd name="connsiteY20" fmla="*/ 0 h 2874041"/>
              <a:gd name="connsiteX21" fmla="*/ 2290937 w 4843175"/>
              <a:gd name="connsiteY21" fmla="*/ 0 h 2874041"/>
              <a:gd name="connsiteX22" fmla="*/ 2230170 w 4843175"/>
              <a:gd name="connsiteY22" fmla="*/ 103296 h 2874041"/>
              <a:gd name="connsiteX23" fmla="*/ 2005330 w 4843175"/>
              <a:gd name="connsiteY23" fmla="*/ 255201 h 2874041"/>
              <a:gd name="connsiteX24" fmla="*/ 1282196 w 4843175"/>
              <a:gd name="connsiteY24" fmla="*/ 431410 h 2874041"/>
              <a:gd name="connsiteX25" fmla="*/ 662366 w 4843175"/>
              <a:gd name="connsiteY25" fmla="*/ 625849 h 2874041"/>
              <a:gd name="connsiteX26" fmla="*/ 692750 w 4843175"/>
              <a:gd name="connsiteY26" fmla="*/ 729144 h 2874041"/>
              <a:gd name="connsiteX27" fmla="*/ 631983 w 4843175"/>
              <a:gd name="connsiteY27" fmla="*/ 795982 h 2874041"/>
              <a:gd name="connsiteX28" fmla="*/ 717057 w 4843175"/>
              <a:gd name="connsiteY28" fmla="*/ 881049 h 2874041"/>
              <a:gd name="connsiteX29" fmla="*/ 832515 w 4843175"/>
              <a:gd name="connsiteY29" fmla="*/ 1045106 h 2874041"/>
              <a:gd name="connsiteX30" fmla="*/ 887206 w 4843175"/>
              <a:gd name="connsiteY30" fmla="*/ 1215240 h 2874041"/>
              <a:gd name="connsiteX31" fmla="*/ 820362 w 4843175"/>
              <a:gd name="connsiteY31" fmla="*/ 1446135 h 2874041"/>
              <a:gd name="connsiteX32" fmla="*/ 504371 w 4843175"/>
              <a:gd name="connsiteY32" fmla="*/ 1786402 h 2874041"/>
              <a:gd name="connsiteX33" fmla="*/ 164072 w 4843175"/>
              <a:gd name="connsiteY33" fmla="*/ 2114517 h 2874041"/>
              <a:gd name="connsiteX34" fmla="*/ 0 w 4843175"/>
              <a:gd name="connsiteY34" fmla="*/ 2491241 h 287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843175" h="2874041">
                <a:moveTo>
                  <a:pt x="0" y="2491241"/>
                </a:moveTo>
                <a:lnTo>
                  <a:pt x="48614" y="2564155"/>
                </a:lnTo>
                <a:lnTo>
                  <a:pt x="704904" y="2497317"/>
                </a:lnTo>
                <a:lnTo>
                  <a:pt x="1507036" y="2473012"/>
                </a:lnTo>
                <a:lnTo>
                  <a:pt x="2053944" y="2612765"/>
                </a:lnTo>
                <a:lnTo>
                  <a:pt x="2825692" y="2667451"/>
                </a:lnTo>
                <a:lnTo>
                  <a:pt x="3074839" y="2479088"/>
                </a:lnTo>
                <a:lnTo>
                  <a:pt x="3214604" y="2533774"/>
                </a:lnTo>
                <a:lnTo>
                  <a:pt x="3159913" y="2697832"/>
                </a:lnTo>
                <a:lnTo>
                  <a:pt x="3633900" y="2874041"/>
                </a:lnTo>
                <a:lnTo>
                  <a:pt x="3737205" y="2661374"/>
                </a:lnTo>
                <a:lnTo>
                  <a:pt x="3986352" y="2618841"/>
                </a:lnTo>
                <a:lnTo>
                  <a:pt x="4332727" y="2764670"/>
                </a:lnTo>
                <a:lnTo>
                  <a:pt x="4843175" y="2624917"/>
                </a:lnTo>
                <a:lnTo>
                  <a:pt x="4648719" y="2090212"/>
                </a:lnTo>
                <a:lnTo>
                  <a:pt x="4053197" y="1269925"/>
                </a:lnTo>
                <a:lnTo>
                  <a:pt x="3779743" y="899277"/>
                </a:lnTo>
                <a:lnTo>
                  <a:pt x="3688591" y="783830"/>
                </a:lnTo>
                <a:lnTo>
                  <a:pt x="3506289" y="656230"/>
                </a:lnTo>
                <a:lnTo>
                  <a:pt x="3111299" y="437487"/>
                </a:lnTo>
                <a:lnTo>
                  <a:pt x="2290937" y="0"/>
                </a:lnTo>
                <a:lnTo>
                  <a:pt x="2290937" y="0"/>
                </a:lnTo>
                <a:lnTo>
                  <a:pt x="2230170" y="103296"/>
                </a:lnTo>
                <a:lnTo>
                  <a:pt x="2005330" y="255201"/>
                </a:lnTo>
                <a:lnTo>
                  <a:pt x="1282196" y="431410"/>
                </a:lnTo>
                <a:lnTo>
                  <a:pt x="662366" y="625849"/>
                </a:lnTo>
                <a:lnTo>
                  <a:pt x="692750" y="729144"/>
                </a:lnTo>
                <a:lnTo>
                  <a:pt x="631983" y="795982"/>
                </a:lnTo>
                <a:lnTo>
                  <a:pt x="717057" y="881049"/>
                </a:lnTo>
                <a:lnTo>
                  <a:pt x="832515" y="1045106"/>
                </a:lnTo>
                <a:lnTo>
                  <a:pt x="887206" y="1215240"/>
                </a:lnTo>
                <a:lnTo>
                  <a:pt x="820362" y="1446135"/>
                </a:lnTo>
                <a:lnTo>
                  <a:pt x="504371" y="1786402"/>
                </a:lnTo>
                <a:lnTo>
                  <a:pt x="164072" y="2114517"/>
                </a:lnTo>
                <a:lnTo>
                  <a:pt x="0" y="2491241"/>
                </a:lnTo>
                <a:close/>
              </a:path>
            </a:pathLst>
          </a:custGeom>
          <a:noFill/>
          <a:ln w="38100" cmpd="sng">
            <a:solidFill>
              <a:schemeClr val="bg1"/>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Title 4"/>
          <p:cNvSpPr txBox="1">
            <a:spLocks/>
          </p:cNvSpPr>
          <p:nvPr/>
        </p:nvSpPr>
        <p:spPr>
          <a:xfrm flipH="1">
            <a:off x="4230758" y="4594718"/>
            <a:ext cx="2456258" cy="346449"/>
          </a:xfrm>
          <a:prstGeom prst="rect">
            <a:avLst/>
          </a:prstGeom>
          <a:gradFill flip="none" rotWithShape="1">
            <a:gsLst>
              <a:gs pos="0">
                <a:schemeClr val="bg1">
                  <a:alpha val="0"/>
                </a:schemeClr>
              </a:gs>
              <a:gs pos="100000">
                <a:schemeClr val="bg1">
                  <a:alpha val="83000"/>
                </a:schemeClr>
              </a:gs>
              <a:gs pos="3000">
                <a:schemeClr val="bg1">
                  <a:alpha val="83000"/>
                </a:schemeClr>
              </a:gs>
            </a:gsLst>
            <a:lin ang="0" scaled="1"/>
            <a:tileRect/>
          </a:gradFill>
        </p:spPr>
        <p:txBody>
          <a:bodyPr vert="horz" lIns="432000" tIns="72000" rIns="182880" bIns="45720" rtlCol="0" anchor="t">
            <a:noAutofit/>
          </a:bodyPr>
          <a:lstStyle>
            <a:lvl1pPr algn="l" defTabSz="457200" rtl="0" eaLnBrk="1" latinLnBrk="0" hangingPunct="1">
              <a:spcBef>
                <a:spcPct val="0"/>
              </a:spcBef>
              <a:buNone/>
              <a:defRPr sz="3600" b="1" kern="1200">
                <a:solidFill>
                  <a:schemeClr val="accent1">
                    <a:lumMod val="75000"/>
                  </a:schemeClr>
                </a:solidFill>
                <a:latin typeface="+mj-lt"/>
                <a:ea typeface="+mj-ea"/>
                <a:cs typeface="+mj-cs"/>
              </a:defRPr>
            </a:lvl1pPr>
          </a:lstStyle>
          <a:p>
            <a:r>
              <a:rPr lang="en-US" sz="1200" dirty="0" err="1" smtClean="0"/>
              <a:t>Estación</a:t>
            </a:r>
            <a:r>
              <a:rPr lang="en-US" sz="1200" dirty="0" smtClean="0"/>
              <a:t> de  </a:t>
            </a:r>
            <a:r>
              <a:rPr lang="en-US" sz="1200" dirty="0" err="1" smtClean="0"/>
              <a:t>Tren</a:t>
            </a:r>
            <a:endParaRPr lang="en-US" sz="1200" dirty="0"/>
          </a:p>
        </p:txBody>
      </p:sp>
      <p:pic>
        <p:nvPicPr>
          <p:cNvPr id="45" name="Picture 24" descr="ToCoSo-logo-ic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0669" y="4644246"/>
            <a:ext cx="136854" cy="208506"/>
          </a:xfrm>
          <a:prstGeom prst="rect">
            <a:avLst/>
          </a:prstGeom>
          <a:noFill/>
          <a:ln>
            <a:noFill/>
          </a:ln>
        </p:spPr>
      </p:pic>
      <p:sp>
        <p:nvSpPr>
          <p:cNvPr id="46" name="Freeform 2"/>
          <p:cNvSpPr/>
          <p:nvPr/>
        </p:nvSpPr>
        <p:spPr>
          <a:xfrm>
            <a:off x="6784513" y="4041423"/>
            <a:ext cx="236613" cy="1405242"/>
          </a:xfrm>
          <a:custGeom>
            <a:avLst/>
            <a:gdLst>
              <a:gd name="connsiteX0" fmla="*/ 125550 w 236613"/>
              <a:gd name="connsiteY0" fmla="*/ 1405242 h 1405242"/>
              <a:gd name="connsiteX1" fmla="*/ 130379 w 236613"/>
              <a:gd name="connsiteY1" fmla="*/ 854734 h 1405242"/>
              <a:gd name="connsiteX2" fmla="*/ 135208 w 236613"/>
              <a:gd name="connsiteY2" fmla="*/ 584310 h 1405242"/>
              <a:gd name="connsiteX3" fmla="*/ 135208 w 236613"/>
              <a:gd name="connsiteY3" fmla="*/ 463585 h 1405242"/>
              <a:gd name="connsiteX4" fmla="*/ 96577 w 236613"/>
              <a:gd name="connsiteY4" fmla="*/ 299398 h 1405242"/>
              <a:gd name="connsiteX5" fmla="*/ 57946 w 236613"/>
              <a:gd name="connsiteY5" fmla="*/ 183502 h 1405242"/>
              <a:gd name="connsiteX6" fmla="*/ 0 w 236613"/>
              <a:gd name="connsiteY6" fmla="*/ 48290 h 1405242"/>
              <a:gd name="connsiteX7" fmla="*/ 101406 w 236613"/>
              <a:gd name="connsiteY7" fmla="*/ 0 h 1405242"/>
              <a:gd name="connsiteX8" fmla="*/ 202811 w 236613"/>
              <a:gd name="connsiteY8" fmla="*/ 246279 h 1405242"/>
              <a:gd name="connsiteX9" fmla="*/ 231784 w 236613"/>
              <a:gd name="connsiteY9" fmla="*/ 420123 h 1405242"/>
              <a:gd name="connsiteX10" fmla="*/ 236613 w 236613"/>
              <a:gd name="connsiteY10" fmla="*/ 555336 h 1405242"/>
              <a:gd name="connsiteX11" fmla="*/ 226955 w 236613"/>
              <a:gd name="connsiteY11" fmla="*/ 820931 h 1405242"/>
              <a:gd name="connsiteX12" fmla="*/ 226955 w 236613"/>
              <a:gd name="connsiteY12" fmla="*/ 1405242 h 1405242"/>
              <a:gd name="connsiteX13" fmla="*/ 125550 w 236613"/>
              <a:gd name="connsiteY13" fmla="*/ 1405242 h 140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6613" h="1405242">
                <a:moveTo>
                  <a:pt x="125550" y="1405242"/>
                </a:moveTo>
                <a:cubicBezTo>
                  <a:pt x="127160" y="1221739"/>
                  <a:pt x="128769" y="1038237"/>
                  <a:pt x="130379" y="854734"/>
                </a:cubicBezTo>
                <a:cubicBezTo>
                  <a:pt x="131989" y="764593"/>
                  <a:pt x="133598" y="674451"/>
                  <a:pt x="135208" y="584310"/>
                </a:cubicBezTo>
                <a:lnTo>
                  <a:pt x="135208" y="463585"/>
                </a:lnTo>
                <a:lnTo>
                  <a:pt x="96577" y="299398"/>
                </a:lnTo>
                <a:lnTo>
                  <a:pt x="57946" y="183502"/>
                </a:lnTo>
                <a:lnTo>
                  <a:pt x="0" y="48290"/>
                </a:lnTo>
                <a:lnTo>
                  <a:pt x="101406" y="0"/>
                </a:lnTo>
                <a:lnTo>
                  <a:pt x="202811" y="246279"/>
                </a:lnTo>
                <a:lnTo>
                  <a:pt x="231784" y="420123"/>
                </a:lnTo>
                <a:lnTo>
                  <a:pt x="236613" y="555336"/>
                </a:lnTo>
                <a:lnTo>
                  <a:pt x="226955" y="820931"/>
                </a:lnTo>
                <a:lnTo>
                  <a:pt x="226955" y="1405242"/>
                </a:lnTo>
                <a:lnTo>
                  <a:pt x="125550" y="1405242"/>
                </a:lnTo>
                <a:close/>
              </a:path>
            </a:pathLst>
          </a:custGeom>
          <a:noFill/>
          <a:ln w="38100" cmpd="sng">
            <a:solidFill>
              <a:srgbClr val="FFFF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7" name="Picture 25" descr="Spark-logo-whit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695" y="1256018"/>
            <a:ext cx="555377" cy="125032"/>
          </a:xfrm>
          <a:prstGeom prst="rect">
            <a:avLst/>
          </a:prstGeom>
        </p:spPr>
      </p:pic>
      <p:sp>
        <p:nvSpPr>
          <p:cNvPr id="48" name="Title 4"/>
          <p:cNvSpPr txBox="1">
            <a:spLocks/>
          </p:cNvSpPr>
          <p:nvPr/>
        </p:nvSpPr>
        <p:spPr>
          <a:xfrm>
            <a:off x="6409858" y="1327527"/>
            <a:ext cx="2182676" cy="447530"/>
          </a:xfrm>
          <a:prstGeom prst="rect">
            <a:avLst/>
          </a:prstGeom>
          <a:gradFill flip="none" rotWithShape="1">
            <a:gsLst>
              <a:gs pos="0">
                <a:schemeClr val="bg1">
                  <a:alpha val="0"/>
                </a:schemeClr>
              </a:gs>
              <a:gs pos="100000">
                <a:schemeClr val="bg1">
                  <a:alpha val="83000"/>
                </a:schemeClr>
              </a:gs>
              <a:gs pos="9000">
                <a:schemeClr val="bg1">
                  <a:alpha val="83000"/>
                </a:schemeClr>
              </a:gs>
            </a:gsLst>
            <a:lin ang="0" scaled="1"/>
            <a:tileRect/>
          </a:gradFill>
        </p:spPr>
        <p:txBody>
          <a:bodyPr vert="horz" lIns="360000" tIns="45720" rIns="182880" bIns="45720" rtlCol="0" anchor="t">
            <a:noAutofit/>
          </a:bodyPr>
          <a:lstStyle>
            <a:lvl1pPr algn="l" defTabSz="457200" rtl="0" eaLnBrk="1" latinLnBrk="0" hangingPunct="1">
              <a:spcBef>
                <a:spcPct val="0"/>
              </a:spcBef>
              <a:buNone/>
              <a:defRPr sz="3600" b="1" kern="1200">
                <a:solidFill>
                  <a:schemeClr val="accent1">
                    <a:lumMod val="75000"/>
                  </a:schemeClr>
                </a:solidFill>
                <a:latin typeface="+mj-lt"/>
                <a:ea typeface="+mj-ea"/>
                <a:cs typeface="+mj-cs"/>
              </a:defRPr>
            </a:lvl1pPr>
          </a:lstStyle>
          <a:p>
            <a:r>
              <a:rPr lang="en-US" sz="1200" dirty="0" err="1" smtClean="0"/>
              <a:t>Oficina</a:t>
            </a:r>
            <a:r>
              <a:rPr lang="en-US" sz="1200" dirty="0" smtClean="0"/>
              <a:t> de </a:t>
            </a:r>
            <a:r>
              <a:rPr lang="en-US" sz="1200" dirty="0" err="1" smtClean="0"/>
              <a:t>InformaciónTurística</a:t>
            </a:r>
            <a:endParaRPr lang="en-US" sz="1200" dirty="0"/>
          </a:p>
        </p:txBody>
      </p:sp>
      <p:pic>
        <p:nvPicPr>
          <p:cNvPr id="49" name="Picture 27" descr="ToCoSo-logo-icon.png"/>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6240160" y="1327526"/>
            <a:ext cx="322978" cy="492077"/>
          </a:xfrm>
          <a:prstGeom prst="rect">
            <a:avLst/>
          </a:prstGeom>
          <a:effectLst>
            <a:outerShdw blurRad="50800" dist="38100" dir="5400000" algn="t" rotWithShape="0">
              <a:prstClr val="black">
                <a:alpha val="40000"/>
              </a:prstClr>
            </a:outerShdw>
          </a:effectLst>
        </p:spPr>
      </p:pic>
      <p:sp>
        <p:nvSpPr>
          <p:cNvPr id="52" name="Title 4"/>
          <p:cNvSpPr txBox="1">
            <a:spLocks/>
          </p:cNvSpPr>
          <p:nvPr/>
        </p:nvSpPr>
        <p:spPr>
          <a:xfrm>
            <a:off x="6966389" y="2356224"/>
            <a:ext cx="2039628" cy="447530"/>
          </a:xfrm>
          <a:prstGeom prst="rect">
            <a:avLst/>
          </a:prstGeom>
          <a:gradFill flip="none" rotWithShape="1">
            <a:gsLst>
              <a:gs pos="0">
                <a:schemeClr val="bg1">
                  <a:alpha val="0"/>
                </a:schemeClr>
              </a:gs>
              <a:gs pos="100000">
                <a:schemeClr val="bg1">
                  <a:alpha val="83000"/>
                </a:schemeClr>
              </a:gs>
              <a:gs pos="9000">
                <a:schemeClr val="bg1">
                  <a:alpha val="83000"/>
                </a:schemeClr>
              </a:gs>
            </a:gsLst>
            <a:lin ang="0" scaled="1"/>
            <a:tileRect/>
          </a:gradFill>
        </p:spPr>
        <p:txBody>
          <a:bodyPr vert="horz" lIns="324000" tIns="108000" rIns="182880" bIns="45720" rtlCol="0" anchor="t">
            <a:noAutofit/>
          </a:bodyPr>
          <a:lstStyle>
            <a:lvl1pPr algn="l" defTabSz="457200" rtl="0" eaLnBrk="1" latinLnBrk="0" hangingPunct="1">
              <a:spcBef>
                <a:spcPct val="0"/>
              </a:spcBef>
              <a:buNone/>
              <a:defRPr sz="3600" b="1" kern="1200">
                <a:solidFill>
                  <a:schemeClr val="accent1">
                    <a:lumMod val="75000"/>
                  </a:schemeClr>
                </a:solidFill>
                <a:latin typeface="+mj-lt"/>
                <a:ea typeface="+mj-ea"/>
                <a:cs typeface="+mj-cs"/>
              </a:defRPr>
            </a:lvl1pPr>
          </a:lstStyle>
          <a:p>
            <a:r>
              <a:rPr lang="en-US" sz="1200" dirty="0" err="1" smtClean="0"/>
              <a:t>Ayuntamiento</a:t>
            </a:r>
            <a:endParaRPr lang="en-US" sz="1200" dirty="0"/>
          </a:p>
        </p:txBody>
      </p:sp>
      <p:pic>
        <p:nvPicPr>
          <p:cNvPr id="53" name="Picture 31" descr="ToCoSo-logo-icon.png"/>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6796693" y="2356224"/>
            <a:ext cx="322978" cy="492077"/>
          </a:xfrm>
          <a:prstGeom prst="rect">
            <a:avLst/>
          </a:prstGeom>
          <a:effectLst>
            <a:outerShdw blurRad="50800" dist="38100" dir="5400000" algn="t" rotWithShape="0">
              <a:prstClr val="black">
                <a:alpha val="40000"/>
              </a:prstClr>
            </a:outerShdw>
          </a:effectLst>
        </p:spPr>
      </p:pic>
      <p:sp>
        <p:nvSpPr>
          <p:cNvPr id="54" name="53 Forma libre"/>
          <p:cNvSpPr/>
          <p:nvPr/>
        </p:nvSpPr>
        <p:spPr>
          <a:xfrm>
            <a:off x="1972640" y="3911462"/>
            <a:ext cx="3041151" cy="544531"/>
          </a:xfrm>
          <a:custGeom>
            <a:avLst/>
            <a:gdLst>
              <a:gd name="connsiteX0" fmla="*/ 0 w 3041151"/>
              <a:gd name="connsiteY0" fmla="*/ 154113 h 544531"/>
              <a:gd name="connsiteX1" fmla="*/ 698643 w 3041151"/>
              <a:gd name="connsiteY1" fmla="*/ 30823 h 544531"/>
              <a:gd name="connsiteX2" fmla="*/ 1356189 w 3041151"/>
              <a:gd name="connsiteY2" fmla="*/ 0 h 544531"/>
              <a:gd name="connsiteX3" fmla="*/ 2465798 w 3041151"/>
              <a:gd name="connsiteY3" fmla="*/ 61645 h 544531"/>
              <a:gd name="connsiteX4" fmla="*/ 3041151 w 3041151"/>
              <a:gd name="connsiteY4" fmla="*/ 143838 h 544531"/>
              <a:gd name="connsiteX5" fmla="*/ 2958958 w 3041151"/>
              <a:gd name="connsiteY5" fmla="*/ 544531 h 544531"/>
              <a:gd name="connsiteX6" fmla="*/ 2270589 w 3041151"/>
              <a:gd name="connsiteY6" fmla="*/ 380144 h 544531"/>
              <a:gd name="connsiteX7" fmla="*/ 1335641 w 3041151"/>
              <a:gd name="connsiteY7" fmla="*/ 339047 h 544531"/>
              <a:gd name="connsiteX8" fmla="*/ 595901 w 3041151"/>
              <a:gd name="connsiteY8" fmla="*/ 410967 h 544531"/>
              <a:gd name="connsiteX9" fmla="*/ 41097 w 3041151"/>
              <a:gd name="connsiteY9" fmla="*/ 523982 h 544531"/>
              <a:gd name="connsiteX10" fmla="*/ 0 w 3041151"/>
              <a:gd name="connsiteY10" fmla="*/ 154113 h 54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1151" h="544531">
                <a:moveTo>
                  <a:pt x="0" y="154113"/>
                </a:moveTo>
                <a:lnTo>
                  <a:pt x="698643" y="30823"/>
                </a:lnTo>
                <a:lnTo>
                  <a:pt x="1356189" y="0"/>
                </a:lnTo>
                <a:lnTo>
                  <a:pt x="2465798" y="61645"/>
                </a:lnTo>
                <a:lnTo>
                  <a:pt x="3041151" y="143838"/>
                </a:lnTo>
                <a:lnTo>
                  <a:pt x="2958958" y="544531"/>
                </a:lnTo>
                <a:lnTo>
                  <a:pt x="2270589" y="380144"/>
                </a:lnTo>
                <a:lnTo>
                  <a:pt x="1335641" y="339047"/>
                </a:lnTo>
                <a:lnTo>
                  <a:pt x="595901" y="410967"/>
                </a:lnTo>
                <a:lnTo>
                  <a:pt x="41097" y="523982"/>
                </a:lnTo>
                <a:lnTo>
                  <a:pt x="0" y="154113"/>
                </a:lnTo>
                <a:close/>
              </a:path>
            </a:pathLst>
          </a:custGeom>
          <a:noFill/>
          <a:ln w="38100">
            <a:solidFill>
              <a:schemeClr val="bg1"/>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55" name="Picture 29" descr="ToCoSo-logo-icon.png"/>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6563138" y="4594720"/>
            <a:ext cx="322978" cy="492077"/>
          </a:xfrm>
          <a:prstGeom prst="rect">
            <a:avLst/>
          </a:prstGeom>
          <a:effectLst>
            <a:outerShdw blurRad="50800" dist="38100" dir="5400000" algn="t" rotWithShape="0">
              <a:prstClr val="black">
                <a:alpha val="40000"/>
              </a:prstClr>
            </a:outerShdw>
          </a:effectLst>
        </p:spPr>
      </p:pic>
      <p:pic>
        <p:nvPicPr>
          <p:cNvPr id="57" name="Picture 24" descr="ToCoSo-logo-ic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29388" y="2460477"/>
            <a:ext cx="136854" cy="208506"/>
          </a:xfrm>
          <a:prstGeom prst="rect">
            <a:avLst/>
          </a:prstGeom>
          <a:noFill/>
          <a:ln>
            <a:noFill/>
          </a:ln>
        </p:spPr>
      </p:pic>
      <p:pic>
        <p:nvPicPr>
          <p:cNvPr id="58" name="Picture 24" descr="ToCoSo-logo-ic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8667" y="1381050"/>
            <a:ext cx="136854" cy="208506"/>
          </a:xfrm>
          <a:prstGeom prst="rect">
            <a:avLst/>
          </a:prstGeom>
          <a:noFill/>
          <a:ln>
            <a:noFill/>
          </a:ln>
        </p:spPr>
      </p:pic>
      <p:cxnSp>
        <p:nvCxnSpPr>
          <p:cNvPr id="59" name="Shape 96"/>
          <p:cNvCxnSpPr/>
          <p:nvPr/>
        </p:nvCxnSpPr>
        <p:spPr>
          <a:xfrm>
            <a:off x="372600" y="852425"/>
            <a:ext cx="8291399" cy="44100"/>
          </a:xfrm>
          <a:prstGeom prst="straightConnector1">
            <a:avLst/>
          </a:prstGeom>
          <a:noFill/>
          <a:ln w="38100" cap="flat">
            <a:solidFill>
              <a:srgbClr val="0474BA"/>
            </a:solidFill>
            <a:prstDash val="solid"/>
            <a:round/>
            <a:headEnd type="none" w="lg" len="lg"/>
            <a:tailEnd type="none" w="lg" len="lg"/>
          </a:ln>
        </p:spPr>
      </p:cxnSp>
      <p:sp>
        <p:nvSpPr>
          <p:cNvPr id="60" name="Shape 97"/>
          <p:cNvSpPr txBox="1"/>
          <p:nvPr/>
        </p:nvSpPr>
        <p:spPr>
          <a:xfrm>
            <a:off x="271550" y="246275"/>
            <a:ext cx="8607300" cy="590437"/>
          </a:xfrm>
          <a:prstGeom prst="rect">
            <a:avLst/>
          </a:prstGeom>
          <a:noFill/>
          <a:ln>
            <a:noFill/>
          </a:ln>
        </p:spPr>
        <p:txBody>
          <a:bodyPr lIns="91425" tIns="91425" rIns="91425" bIns="91425" anchor="t" anchorCtr="0">
            <a:noAutofit/>
          </a:bodyPr>
          <a:lstStyle/>
          <a:p>
            <a:pPr lvl="0" rtl="0">
              <a:spcBef>
                <a:spcPts val="0"/>
              </a:spcBef>
              <a:buNone/>
            </a:pPr>
            <a:r>
              <a:rPr lang="es" sz="2600" b="1">
                <a:solidFill>
                  <a:srgbClr val="0474BA"/>
                </a:solidFill>
                <a:latin typeface="Roboto Slab"/>
                <a:ea typeface="Roboto Slab"/>
                <a:cs typeface="Roboto Slab"/>
                <a:sym typeface="Roboto Slab"/>
              </a:rPr>
              <a:t>Spark Compass: Balizas, geovallas, Plataforma y App</a:t>
            </a:r>
          </a:p>
        </p:txBody>
      </p:sp>
      <p:pic>
        <p:nvPicPr>
          <p:cNvPr id="61" name="Shape 94"/>
          <p:cNvPicPr preferRelativeResize="0"/>
          <p:nvPr/>
        </p:nvPicPr>
        <p:blipFill>
          <a:blip r:embed="rId6">
            <a:alphaModFix/>
          </a:blip>
          <a:stretch>
            <a:fillRect/>
          </a:stretch>
        </p:blipFill>
        <p:spPr>
          <a:xfrm>
            <a:off x="7198998" y="6367475"/>
            <a:ext cx="924456" cy="348649"/>
          </a:xfrm>
          <a:prstGeom prst="rect">
            <a:avLst/>
          </a:prstGeom>
          <a:noFill/>
          <a:ln>
            <a:noFill/>
          </a:ln>
        </p:spPr>
      </p:pic>
      <p:pic>
        <p:nvPicPr>
          <p:cNvPr id="62" name="Shape 95"/>
          <p:cNvPicPr preferRelativeResize="0"/>
          <p:nvPr/>
        </p:nvPicPr>
        <p:blipFill>
          <a:blip r:embed="rId7">
            <a:alphaModFix/>
          </a:blip>
          <a:stretch>
            <a:fillRect/>
          </a:stretch>
        </p:blipFill>
        <p:spPr>
          <a:xfrm>
            <a:off x="8163421" y="6367473"/>
            <a:ext cx="808102" cy="348649"/>
          </a:xfrm>
          <a:prstGeom prst="rect">
            <a:avLst/>
          </a:prstGeom>
          <a:noFill/>
          <a:ln>
            <a:noFill/>
          </a:ln>
        </p:spPr>
      </p:pic>
      <p:sp>
        <p:nvSpPr>
          <p:cNvPr id="50" name="Title 4"/>
          <p:cNvSpPr txBox="1">
            <a:spLocks/>
          </p:cNvSpPr>
          <p:nvPr/>
        </p:nvSpPr>
        <p:spPr>
          <a:xfrm flipH="1">
            <a:off x="95695" y="3959962"/>
            <a:ext cx="1927955" cy="447530"/>
          </a:xfrm>
          <a:prstGeom prst="rect">
            <a:avLst/>
          </a:prstGeom>
          <a:gradFill flip="none" rotWithShape="1">
            <a:gsLst>
              <a:gs pos="0">
                <a:schemeClr val="bg1">
                  <a:alpha val="0"/>
                </a:schemeClr>
              </a:gs>
              <a:gs pos="100000">
                <a:schemeClr val="bg1">
                  <a:alpha val="83000"/>
                </a:schemeClr>
              </a:gs>
              <a:gs pos="9000">
                <a:schemeClr val="bg1">
                  <a:alpha val="83000"/>
                </a:schemeClr>
              </a:gs>
            </a:gsLst>
            <a:lin ang="0" scaled="1"/>
            <a:tileRect/>
          </a:gradFill>
        </p:spPr>
        <p:txBody>
          <a:bodyPr vert="horz" lIns="396000" tIns="144000" rIns="182880" bIns="45720" rtlCol="0" anchor="t">
            <a:noAutofit/>
          </a:bodyPr>
          <a:lstStyle>
            <a:lvl1pPr algn="l" defTabSz="457200" rtl="0" eaLnBrk="1" latinLnBrk="0" hangingPunct="1">
              <a:spcBef>
                <a:spcPct val="0"/>
              </a:spcBef>
              <a:buNone/>
              <a:defRPr sz="3600" b="1" kern="1200">
                <a:solidFill>
                  <a:schemeClr val="accent1">
                    <a:lumMod val="75000"/>
                  </a:schemeClr>
                </a:solidFill>
                <a:latin typeface="+mj-lt"/>
                <a:ea typeface="+mj-ea"/>
                <a:cs typeface="+mj-cs"/>
              </a:defRPr>
            </a:lvl1pPr>
          </a:lstStyle>
          <a:p>
            <a:r>
              <a:rPr lang="en-US" sz="1200" dirty="0" err="1" smtClean="0"/>
              <a:t>Estación</a:t>
            </a:r>
            <a:r>
              <a:rPr lang="en-US" sz="1200" dirty="0" smtClean="0"/>
              <a:t> de Ferry</a:t>
            </a:r>
            <a:endParaRPr lang="en-US" sz="1200" dirty="0"/>
          </a:p>
        </p:txBody>
      </p:sp>
      <p:pic>
        <p:nvPicPr>
          <p:cNvPr id="51" name="Picture 29" descr="ToCoSo-logo-icon.png"/>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1853953" y="3959961"/>
            <a:ext cx="322978" cy="492077"/>
          </a:xfrm>
          <a:prstGeom prst="rect">
            <a:avLst/>
          </a:prstGeom>
          <a:effectLst>
            <a:outerShdw blurRad="50800" dist="38100" dir="5400000" algn="t" rotWithShape="0">
              <a:prstClr val="black">
                <a:alpha val="40000"/>
              </a:prstClr>
            </a:outerShdw>
          </a:effectLst>
        </p:spPr>
      </p:pic>
      <p:pic>
        <p:nvPicPr>
          <p:cNvPr id="56" name="Picture 24" descr="ToCoSo-logo-ic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690" y="4105994"/>
            <a:ext cx="136854" cy="208506"/>
          </a:xfrm>
          <a:prstGeom prst="rect">
            <a:avLst/>
          </a:prstGeom>
          <a:noFill/>
          <a:ln>
            <a:noFill/>
          </a:ln>
        </p:spPr>
      </p:pic>
      <p:pic>
        <p:nvPicPr>
          <p:cNvPr id="63" name="Picture 29" descr="ToCoSo-logo-icon.png"/>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2555776" y="1879047"/>
            <a:ext cx="322978" cy="492077"/>
          </a:xfrm>
          <a:prstGeom prst="rect">
            <a:avLst/>
          </a:prstGeom>
          <a:effectLst>
            <a:outerShdw blurRad="50800" dist="38100" dir="5400000" algn="t" rotWithShape="0">
              <a:prstClr val="black">
                <a:alpha val="40000"/>
              </a:prstClr>
            </a:outerShdw>
          </a:effectLst>
        </p:spPr>
      </p:pic>
      <p:sp>
        <p:nvSpPr>
          <p:cNvPr id="64" name="Title 4"/>
          <p:cNvSpPr txBox="1">
            <a:spLocks/>
          </p:cNvSpPr>
          <p:nvPr/>
        </p:nvSpPr>
        <p:spPr>
          <a:xfrm>
            <a:off x="-4342" y="4811540"/>
            <a:ext cx="3896773" cy="1102519"/>
          </a:xfrm>
          <a:prstGeom prst="rect">
            <a:avLst/>
          </a:prstGeom>
          <a:solidFill>
            <a:schemeClr val="bg1">
              <a:alpha val="83000"/>
            </a:schemeClr>
          </a:solidFill>
        </p:spPr>
        <p:txBody>
          <a:bodyPr vert="horz" wrap="square" lIns="216000" tIns="72000" rIns="182880" bIns="45720" rtlCol="0" anchor="t">
            <a:noAutofit/>
          </a:bodyPr>
          <a:lstStyle>
            <a:lvl1pPr algn="l" defTabSz="457200" rtl="0" eaLnBrk="1" latinLnBrk="0" hangingPunct="1">
              <a:spcBef>
                <a:spcPct val="0"/>
              </a:spcBef>
              <a:buNone/>
              <a:defRPr sz="3600" b="1" kern="1200">
                <a:solidFill>
                  <a:schemeClr val="accent1">
                    <a:lumMod val="75000"/>
                  </a:schemeClr>
                </a:solidFill>
                <a:latin typeface="+mj-lt"/>
                <a:ea typeface="+mj-ea"/>
                <a:cs typeface="+mj-cs"/>
              </a:defRPr>
            </a:lvl1pPr>
          </a:lstStyle>
          <a:p>
            <a:r>
              <a:rPr lang="en-US" sz="2000" dirty="0" err="1" smtClean="0">
                <a:solidFill>
                  <a:srgbClr val="0673B8"/>
                </a:solidFill>
                <a:latin typeface="Roboto Slab" pitchFamily="2" charset="0"/>
                <a:ea typeface="Roboto Slab" pitchFamily="2" charset="0"/>
              </a:rPr>
              <a:t>Múltiples</a:t>
            </a:r>
            <a:r>
              <a:rPr lang="en-US" sz="2000" dirty="0" smtClean="0">
                <a:solidFill>
                  <a:srgbClr val="0673B8"/>
                </a:solidFill>
                <a:latin typeface="Roboto Slab" pitchFamily="2" charset="0"/>
                <a:ea typeface="Roboto Slab" pitchFamily="2" charset="0"/>
              </a:rPr>
              <a:t> </a:t>
            </a:r>
            <a:r>
              <a:rPr lang="en-US" sz="2000" dirty="0" err="1" smtClean="0">
                <a:solidFill>
                  <a:srgbClr val="0673B8"/>
                </a:solidFill>
                <a:latin typeface="Roboto Slab" pitchFamily="2" charset="0"/>
                <a:ea typeface="Roboto Slab" pitchFamily="2" charset="0"/>
              </a:rPr>
              <a:t>Puntos</a:t>
            </a:r>
            <a:r>
              <a:rPr lang="en-US" sz="2000" dirty="0" smtClean="0">
                <a:solidFill>
                  <a:srgbClr val="0673B8"/>
                </a:solidFill>
                <a:latin typeface="Roboto Slab" pitchFamily="2" charset="0"/>
                <a:ea typeface="Roboto Slab" pitchFamily="2" charset="0"/>
              </a:rPr>
              <a:t> de </a:t>
            </a:r>
            <a:r>
              <a:rPr lang="en-US" sz="2000" dirty="0" err="1" smtClean="0">
                <a:solidFill>
                  <a:srgbClr val="0673B8"/>
                </a:solidFill>
                <a:latin typeface="Roboto Slab" pitchFamily="2" charset="0"/>
                <a:ea typeface="Roboto Slab" pitchFamily="2" charset="0"/>
              </a:rPr>
              <a:t>Interés</a:t>
            </a:r>
            <a:r>
              <a:rPr lang="en-US" sz="2000" dirty="0" smtClean="0">
                <a:solidFill>
                  <a:srgbClr val="0673B8"/>
                </a:solidFill>
                <a:latin typeface="Roboto Slab" pitchFamily="2" charset="0"/>
                <a:ea typeface="Roboto Slab" pitchFamily="2" charset="0"/>
              </a:rPr>
              <a:t> y Geo-</a:t>
            </a:r>
            <a:r>
              <a:rPr lang="en-US" sz="2000" dirty="0" err="1" smtClean="0">
                <a:solidFill>
                  <a:srgbClr val="0673B8"/>
                </a:solidFill>
                <a:latin typeface="Roboto Slab" pitchFamily="2" charset="0"/>
                <a:ea typeface="Roboto Slab" pitchFamily="2" charset="0"/>
              </a:rPr>
              <a:t>Vallas</a:t>
            </a:r>
            <a:r>
              <a:rPr lang="en-US" sz="2000" dirty="0" smtClean="0">
                <a:solidFill>
                  <a:srgbClr val="0673B8"/>
                </a:solidFill>
                <a:latin typeface="Roboto Slab" pitchFamily="2" charset="0"/>
                <a:ea typeface="Roboto Slab" pitchFamily="2" charset="0"/>
              </a:rPr>
              <a:t> </a:t>
            </a:r>
            <a:r>
              <a:rPr lang="en-US" sz="2000" dirty="0" err="1" smtClean="0">
                <a:solidFill>
                  <a:srgbClr val="0673B8"/>
                </a:solidFill>
                <a:latin typeface="Roboto Slab" pitchFamily="2" charset="0"/>
                <a:ea typeface="Roboto Slab" pitchFamily="2" charset="0"/>
              </a:rPr>
              <a:t>fáciles</a:t>
            </a:r>
            <a:r>
              <a:rPr lang="en-US" sz="2000" dirty="0" smtClean="0">
                <a:solidFill>
                  <a:srgbClr val="0673B8"/>
                </a:solidFill>
                <a:latin typeface="Roboto Slab" pitchFamily="2" charset="0"/>
                <a:ea typeface="Roboto Slab" pitchFamily="2" charset="0"/>
              </a:rPr>
              <a:t> de </a:t>
            </a:r>
            <a:r>
              <a:rPr lang="en-US" sz="2000" dirty="0" err="1" smtClean="0">
                <a:solidFill>
                  <a:srgbClr val="0673B8"/>
                </a:solidFill>
                <a:latin typeface="Roboto Slab" pitchFamily="2" charset="0"/>
                <a:ea typeface="Roboto Slab" pitchFamily="2" charset="0"/>
              </a:rPr>
              <a:t>crear</a:t>
            </a:r>
            <a:r>
              <a:rPr lang="en-US" sz="2000" dirty="0" smtClean="0">
                <a:solidFill>
                  <a:srgbClr val="0673B8"/>
                </a:solidFill>
                <a:latin typeface="Roboto Slab" pitchFamily="2" charset="0"/>
                <a:ea typeface="Roboto Slab" pitchFamily="2" charset="0"/>
              </a:rPr>
              <a:t>, </a:t>
            </a:r>
            <a:r>
              <a:rPr lang="en-US" sz="2000" dirty="0" err="1" smtClean="0">
                <a:solidFill>
                  <a:srgbClr val="0673B8"/>
                </a:solidFill>
                <a:latin typeface="Roboto Slab" pitchFamily="2" charset="0"/>
                <a:ea typeface="Roboto Slab" pitchFamily="2" charset="0"/>
              </a:rPr>
              <a:t>modificar</a:t>
            </a:r>
            <a:r>
              <a:rPr lang="en-US" sz="2000" dirty="0" smtClean="0">
                <a:solidFill>
                  <a:srgbClr val="0673B8"/>
                </a:solidFill>
                <a:latin typeface="Roboto Slab" pitchFamily="2" charset="0"/>
                <a:ea typeface="Roboto Slab" pitchFamily="2" charset="0"/>
              </a:rPr>
              <a:t> y </a:t>
            </a:r>
            <a:r>
              <a:rPr lang="en-US" sz="2000" dirty="0" err="1" smtClean="0">
                <a:solidFill>
                  <a:srgbClr val="0673B8"/>
                </a:solidFill>
                <a:latin typeface="Roboto Slab" pitchFamily="2" charset="0"/>
                <a:ea typeface="Roboto Slab" pitchFamily="2" charset="0"/>
              </a:rPr>
              <a:t>administrar</a:t>
            </a:r>
            <a:endParaRPr lang="en-US" sz="2000" dirty="0">
              <a:solidFill>
                <a:srgbClr val="0673B8"/>
              </a:solidFill>
              <a:latin typeface="Roboto Slab" pitchFamily="2" charset="0"/>
              <a:ea typeface="Roboto Slab" pitchFamily="2" charset="0"/>
            </a:endParaRPr>
          </a:p>
        </p:txBody>
      </p:sp>
    </p:spTree>
    <p:extLst>
      <p:ext uri="{BB962C8B-B14F-4D97-AF65-F5344CB8AC3E}">
        <p14:creationId xmlns:p14="http://schemas.microsoft.com/office/powerpoint/2010/main" val="11108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heel(1)">
                                      <p:cBhvr>
                                        <p:cTn id="7" dur="2000"/>
                                        <p:tgtEl>
                                          <p:spTgt spid="54"/>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p:tgtEl>
                                          <p:spTgt spid="50"/>
                                        </p:tgtEl>
                                        <p:attrNameLst>
                                          <p:attrName>ppt_y</p:attrName>
                                        </p:attrNameLst>
                                      </p:cBhvr>
                                      <p:tavLst>
                                        <p:tav tm="0">
                                          <p:val>
                                            <p:strVal val="#ppt_y+#ppt_h*1.125000"/>
                                          </p:val>
                                        </p:tav>
                                        <p:tav tm="100000">
                                          <p:val>
                                            <p:strVal val="#ppt_y"/>
                                          </p:val>
                                        </p:tav>
                                      </p:tavLst>
                                    </p:anim>
                                    <p:animEffect transition="in" filter="wipe(up)">
                                      <p:cBhvr>
                                        <p:cTn id="12" dur="500"/>
                                        <p:tgtEl>
                                          <p:spTgt spid="50"/>
                                        </p:tgtEl>
                                      </p:cBhvr>
                                    </p:animEffect>
                                  </p:childTnLst>
                                </p:cTn>
                              </p:par>
                            </p:childTnLst>
                          </p:cTn>
                        </p:par>
                        <p:par>
                          <p:cTn id="13" fill="hold">
                            <p:stCondLst>
                              <p:cond delay="2500"/>
                            </p:stCondLst>
                            <p:childTnLst>
                              <p:par>
                                <p:cTn id="14" presetID="10" presetClass="entr" presetSubtype="0" fill="hold" nodeType="after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fade">
                                      <p:cBhvr>
                                        <p:cTn id="16" dur="500"/>
                                        <p:tgtEl>
                                          <p:spTgt spid="56"/>
                                        </p:tgtEl>
                                      </p:cBhvr>
                                    </p:animEffect>
                                  </p:childTnLst>
                                </p:cTn>
                              </p:par>
                              <p:par>
                                <p:cTn id="17" presetID="10" presetClass="entr" presetSubtype="0" fill="hold" nodeType="with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fade">
                                      <p:cBhvr>
                                        <p:cTn id="19" dur="500"/>
                                        <p:tgtEl>
                                          <p:spTgt spid="51"/>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wheel(1)">
                                      <p:cBhvr>
                                        <p:cTn id="24" dur="1800"/>
                                        <p:tgtEl>
                                          <p:spTgt spid="43"/>
                                        </p:tgtEl>
                                      </p:cBhvr>
                                    </p:animEffect>
                                  </p:childTnLst>
                                </p:cTn>
                              </p:par>
                            </p:childTnLst>
                          </p:cTn>
                        </p:par>
                        <p:par>
                          <p:cTn id="25" fill="hold">
                            <p:stCondLst>
                              <p:cond delay="1800"/>
                            </p:stCondLst>
                            <p:childTnLst>
                              <p:par>
                                <p:cTn id="26" presetID="22" presetClass="entr" presetSubtype="2"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wipe(right)">
                                      <p:cBhvr>
                                        <p:cTn id="28" dur="500"/>
                                        <p:tgtEl>
                                          <p:spTgt spid="41"/>
                                        </p:tgtEl>
                                      </p:cBhvr>
                                    </p:animEffect>
                                  </p:childTnLst>
                                </p:cTn>
                              </p:par>
                            </p:childTnLst>
                          </p:cTn>
                        </p:par>
                        <p:par>
                          <p:cTn id="29" fill="hold">
                            <p:stCondLst>
                              <p:cond delay="2300"/>
                            </p:stCondLst>
                            <p:childTnLst>
                              <p:par>
                                <p:cTn id="30" presetID="10" presetClass="entr" presetSubtype="0" fill="hold"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500"/>
                                        <p:tgtEl>
                                          <p:spTgt spid="42"/>
                                        </p:tgtEl>
                                      </p:cBhvr>
                                    </p:animEffect>
                                  </p:childTnLst>
                                </p:cTn>
                              </p:par>
                              <p:par>
                                <p:cTn id="33" presetID="10" presetClass="entr" presetSubtype="0" fill="hold" nodeType="with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fade">
                                      <p:cBhvr>
                                        <p:cTn id="35" dur="500"/>
                                        <p:tgtEl>
                                          <p:spTgt spid="6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wipe(down)">
                                      <p:cBhvr>
                                        <p:cTn id="40" dur="2000"/>
                                        <p:tgtEl>
                                          <p:spTgt spid="46"/>
                                        </p:tgtEl>
                                      </p:cBhvr>
                                    </p:animEffect>
                                  </p:childTnLst>
                                </p:cTn>
                              </p:par>
                            </p:childTnLst>
                          </p:cTn>
                        </p:par>
                        <p:par>
                          <p:cTn id="41" fill="hold">
                            <p:stCondLst>
                              <p:cond delay="2000"/>
                            </p:stCondLst>
                            <p:childTnLst>
                              <p:par>
                                <p:cTn id="42" presetID="22" presetClass="entr" presetSubtype="2"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wipe(right)">
                                      <p:cBhvr>
                                        <p:cTn id="44" dur="500"/>
                                        <p:tgtEl>
                                          <p:spTgt spid="44"/>
                                        </p:tgtEl>
                                      </p:cBhvr>
                                    </p:animEffect>
                                  </p:childTnLst>
                                </p:cTn>
                              </p:par>
                            </p:childTnLst>
                          </p:cTn>
                        </p:par>
                        <p:par>
                          <p:cTn id="45" fill="hold">
                            <p:stCondLst>
                              <p:cond delay="2500"/>
                            </p:stCondLst>
                            <p:childTnLst>
                              <p:par>
                                <p:cTn id="46" presetID="10" presetClass="entr" presetSubtype="0" fill="hold" nodeType="after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fade">
                                      <p:cBhvr>
                                        <p:cTn id="48" dur="500"/>
                                        <p:tgtEl>
                                          <p:spTgt spid="45"/>
                                        </p:tgtEl>
                                      </p:cBhvr>
                                    </p:animEffect>
                                  </p:childTnLst>
                                </p:cTn>
                              </p:par>
                              <p:par>
                                <p:cTn id="49" presetID="10" presetClass="entr" presetSubtype="0" fill="hold" nodeType="with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500"/>
                                        <p:tgtEl>
                                          <p:spTgt spid="55"/>
                                        </p:tgtEl>
                                      </p:cBhvr>
                                    </p:animEffect>
                                  </p:childTnLst>
                                </p:cTn>
                              </p:par>
                            </p:childTnLst>
                          </p:cTn>
                        </p:par>
                        <p:par>
                          <p:cTn id="52" fill="hold">
                            <p:stCondLst>
                              <p:cond delay="3000"/>
                            </p:stCondLst>
                            <p:childTnLst>
                              <p:par>
                                <p:cTn id="53" presetID="22" presetClass="entr" presetSubtype="8"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wipe(left)">
                                      <p:cBhvr>
                                        <p:cTn id="55" dur="500"/>
                                        <p:tgtEl>
                                          <p:spTgt spid="48"/>
                                        </p:tgtEl>
                                      </p:cBhvr>
                                    </p:animEffect>
                                  </p:childTnLst>
                                </p:cTn>
                              </p:par>
                            </p:childTnLst>
                          </p:cTn>
                        </p:par>
                        <p:par>
                          <p:cTn id="56" fill="hold">
                            <p:stCondLst>
                              <p:cond delay="3500"/>
                            </p:stCondLst>
                            <p:childTnLst>
                              <p:par>
                                <p:cTn id="57" presetID="12" presetClass="entr" presetSubtype="4"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p:tgtEl>
                                          <p:spTgt spid="49"/>
                                        </p:tgtEl>
                                        <p:attrNameLst>
                                          <p:attrName>ppt_y</p:attrName>
                                        </p:attrNameLst>
                                      </p:cBhvr>
                                      <p:tavLst>
                                        <p:tav tm="0">
                                          <p:val>
                                            <p:strVal val="#ppt_y+#ppt_h*1.125000"/>
                                          </p:val>
                                        </p:tav>
                                        <p:tav tm="100000">
                                          <p:val>
                                            <p:strVal val="#ppt_y"/>
                                          </p:val>
                                        </p:tav>
                                      </p:tavLst>
                                    </p:anim>
                                    <p:animEffect transition="in" filter="wipe(up)">
                                      <p:cBhvr>
                                        <p:cTn id="60" dur="500"/>
                                        <p:tgtEl>
                                          <p:spTgt spid="49"/>
                                        </p:tgtEl>
                                      </p:cBhvr>
                                    </p:animEffect>
                                  </p:childTnLst>
                                </p:cTn>
                              </p:par>
                            </p:childTnLst>
                          </p:cTn>
                        </p:par>
                        <p:par>
                          <p:cTn id="61" fill="hold">
                            <p:stCondLst>
                              <p:cond delay="4000"/>
                            </p:stCondLst>
                            <p:childTnLst>
                              <p:par>
                                <p:cTn id="62" presetID="12" presetClass="entr" presetSubtype="4" fill="hold" nodeType="afterEffect">
                                  <p:stCondLst>
                                    <p:cond delay="500"/>
                                  </p:stCondLst>
                                  <p:childTnLst>
                                    <p:set>
                                      <p:cBhvr>
                                        <p:cTn id="63" dur="1" fill="hold">
                                          <p:stCondLst>
                                            <p:cond delay="0"/>
                                          </p:stCondLst>
                                        </p:cTn>
                                        <p:tgtEl>
                                          <p:spTgt spid="53"/>
                                        </p:tgtEl>
                                        <p:attrNameLst>
                                          <p:attrName>style.visibility</p:attrName>
                                        </p:attrNameLst>
                                      </p:cBhvr>
                                      <p:to>
                                        <p:strVal val="visible"/>
                                      </p:to>
                                    </p:set>
                                    <p:anim calcmode="lin" valueType="num">
                                      <p:cBhvr additive="base">
                                        <p:cTn id="64" dur="500"/>
                                        <p:tgtEl>
                                          <p:spTgt spid="53"/>
                                        </p:tgtEl>
                                        <p:attrNameLst>
                                          <p:attrName>ppt_y</p:attrName>
                                        </p:attrNameLst>
                                      </p:cBhvr>
                                      <p:tavLst>
                                        <p:tav tm="0">
                                          <p:val>
                                            <p:strVal val="#ppt_y+#ppt_h*1.125000"/>
                                          </p:val>
                                        </p:tav>
                                        <p:tav tm="100000">
                                          <p:val>
                                            <p:strVal val="#ppt_y"/>
                                          </p:val>
                                        </p:tav>
                                      </p:tavLst>
                                    </p:anim>
                                    <p:animEffect transition="in" filter="wipe(up)">
                                      <p:cBhvr>
                                        <p:cTn id="65" dur="500"/>
                                        <p:tgtEl>
                                          <p:spTgt spid="53"/>
                                        </p:tgtEl>
                                      </p:cBhvr>
                                    </p:animEffect>
                                  </p:childTnLst>
                                </p:cTn>
                              </p:par>
                            </p:childTnLst>
                          </p:cTn>
                        </p:par>
                        <p:par>
                          <p:cTn id="66" fill="hold">
                            <p:stCondLst>
                              <p:cond delay="5000"/>
                            </p:stCondLst>
                            <p:childTnLst>
                              <p:par>
                                <p:cTn id="67" presetID="22" presetClass="entr" presetSubtype="8" fill="hold" grpId="0" nodeType="after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wipe(left)">
                                      <p:cBhvr>
                                        <p:cTn id="69" dur="500"/>
                                        <p:tgtEl>
                                          <p:spTgt spid="52"/>
                                        </p:tgtEl>
                                      </p:cBhvr>
                                    </p:animEffect>
                                  </p:childTnLst>
                                </p:cTn>
                              </p:par>
                            </p:childTnLst>
                          </p:cTn>
                        </p:par>
                        <p:par>
                          <p:cTn id="70" fill="hold">
                            <p:stCondLst>
                              <p:cond delay="5500"/>
                            </p:stCondLst>
                            <p:childTnLst>
                              <p:par>
                                <p:cTn id="71" presetID="10" presetClass="entr" presetSubtype="0" fill="hold"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500"/>
                                        <p:tgtEl>
                                          <p:spTgt spid="57"/>
                                        </p:tgtEl>
                                      </p:cBhvr>
                                    </p:animEffect>
                                  </p:childTnLst>
                                </p:cTn>
                              </p:par>
                            </p:childTnLst>
                          </p:cTn>
                        </p:par>
                        <p:par>
                          <p:cTn id="74" fill="hold">
                            <p:stCondLst>
                              <p:cond delay="6000"/>
                            </p:stCondLst>
                            <p:childTnLst>
                              <p:par>
                                <p:cTn id="75" presetID="10" presetClass="entr" presetSubtype="0" fill="hold" nodeType="afterEffect">
                                  <p:stCondLst>
                                    <p:cond delay="0"/>
                                  </p:stCondLst>
                                  <p:childTnLst>
                                    <p:set>
                                      <p:cBhvr>
                                        <p:cTn id="76" dur="1" fill="hold">
                                          <p:stCondLst>
                                            <p:cond delay="0"/>
                                          </p:stCondLst>
                                        </p:cTn>
                                        <p:tgtEl>
                                          <p:spTgt spid="58"/>
                                        </p:tgtEl>
                                        <p:attrNameLst>
                                          <p:attrName>style.visibility</p:attrName>
                                        </p:attrNameLst>
                                      </p:cBhvr>
                                      <p:to>
                                        <p:strVal val="visible"/>
                                      </p:to>
                                    </p:set>
                                    <p:animEffect transition="in" filter="fade">
                                      <p:cBhvr>
                                        <p:cTn id="7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3" grpId="0" animBg="1"/>
      <p:bldP spid="44" grpId="0" animBg="1"/>
      <p:bldP spid="46" grpId="0" animBg="1"/>
      <p:bldP spid="48" grpId="0" animBg="1"/>
      <p:bldP spid="52" grpId="0" animBg="1"/>
      <p:bldP spid="54"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Shape 102"/>
          <p:cNvPicPr preferRelativeResize="0"/>
          <p:nvPr/>
        </p:nvPicPr>
        <p:blipFill rotWithShape="1">
          <a:blip r:embed="rId3">
            <a:alphaModFix amt="37000"/>
          </a:blip>
          <a:srcRect r="16659"/>
          <a:stretch/>
        </p:blipFill>
        <p:spPr>
          <a:xfrm>
            <a:off x="0" y="0"/>
            <a:ext cx="9144000" cy="6858000"/>
          </a:xfrm>
          <a:prstGeom prst="rect">
            <a:avLst/>
          </a:prstGeom>
          <a:noFill/>
          <a:ln>
            <a:noFill/>
          </a:ln>
        </p:spPr>
      </p:pic>
      <p:pic>
        <p:nvPicPr>
          <p:cNvPr id="103" name="Shape 103"/>
          <p:cNvPicPr preferRelativeResize="0"/>
          <p:nvPr/>
        </p:nvPicPr>
        <p:blipFill rotWithShape="1">
          <a:blip r:embed="rId4">
            <a:alphaModFix/>
          </a:blip>
          <a:srcRect/>
          <a:stretch/>
        </p:blipFill>
        <p:spPr>
          <a:xfrm>
            <a:off x="1" y="1629275"/>
            <a:ext cx="5765700" cy="4226400"/>
          </a:xfrm>
          <a:prstGeom prst="rect">
            <a:avLst/>
          </a:prstGeom>
          <a:noFill/>
          <a:ln>
            <a:noFill/>
          </a:ln>
        </p:spPr>
      </p:pic>
      <p:sp>
        <p:nvSpPr>
          <p:cNvPr id="104" name="Shape 104"/>
          <p:cNvSpPr txBox="1"/>
          <p:nvPr/>
        </p:nvSpPr>
        <p:spPr>
          <a:xfrm>
            <a:off x="5512925" y="1307175"/>
            <a:ext cx="3309000" cy="5462399"/>
          </a:xfrm>
          <a:prstGeom prst="rect">
            <a:avLst/>
          </a:prstGeom>
          <a:noFill/>
          <a:ln>
            <a:noFill/>
          </a:ln>
        </p:spPr>
        <p:txBody>
          <a:bodyPr lIns="91425" tIns="91425" rIns="91425" bIns="91425" anchor="t" anchorCtr="0">
            <a:noAutofit/>
          </a:bodyPr>
          <a:lstStyle/>
          <a:p>
            <a:pPr lvl="0" algn="ctr" rtl="0">
              <a:lnSpc>
                <a:spcPct val="115000"/>
              </a:lnSpc>
              <a:spcBef>
                <a:spcPts val="0"/>
              </a:spcBef>
              <a:buNone/>
            </a:pPr>
            <a:r>
              <a:rPr lang="es" sz="9600" b="1" dirty="0">
                <a:solidFill>
                  <a:schemeClr val="dk1"/>
                </a:solidFill>
                <a:latin typeface="Roboto Slab"/>
                <a:ea typeface="Roboto Slab"/>
                <a:cs typeface="Roboto Slab"/>
                <a:sym typeface="Roboto Slab"/>
              </a:rPr>
              <a:t>3 </a:t>
            </a:r>
          </a:p>
          <a:p>
            <a:pPr lvl="0" algn="ctr" rtl="0">
              <a:lnSpc>
                <a:spcPct val="115000"/>
              </a:lnSpc>
              <a:spcBef>
                <a:spcPts val="0"/>
              </a:spcBef>
              <a:buNone/>
            </a:pPr>
            <a:r>
              <a:rPr lang="es" sz="2400" b="1" dirty="0">
                <a:solidFill>
                  <a:schemeClr val="dk1"/>
                </a:solidFill>
                <a:latin typeface="Roboto Slab"/>
                <a:ea typeface="Roboto Slab"/>
                <a:cs typeface="Roboto Slab"/>
                <a:sym typeface="Roboto Slab"/>
              </a:rPr>
              <a:t>Balizas Bluetooth LE</a:t>
            </a:r>
          </a:p>
          <a:p>
            <a:pPr lvl="0" rtl="0">
              <a:lnSpc>
                <a:spcPct val="115000"/>
              </a:lnSpc>
              <a:spcBef>
                <a:spcPts val="0"/>
              </a:spcBef>
              <a:buNone/>
            </a:pPr>
            <a:endParaRPr sz="1100" dirty="0">
              <a:solidFill>
                <a:schemeClr val="dk1"/>
              </a:solidFill>
            </a:endParaRPr>
          </a:p>
          <a:p>
            <a:pPr lvl="0" rtl="0">
              <a:lnSpc>
                <a:spcPct val="115000"/>
              </a:lnSpc>
              <a:spcBef>
                <a:spcPts val="0"/>
              </a:spcBef>
              <a:buNone/>
            </a:pPr>
            <a:r>
              <a:rPr lang="es" sz="1200" dirty="0">
                <a:solidFill>
                  <a:schemeClr val="dk1"/>
                </a:solidFill>
              </a:rPr>
              <a:t>Las Balizas de </a:t>
            </a:r>
            <a:r>
              <a:rPr lang="es" sz="1200" dirty="0" smtClean="0">
                <a:solidFill>
                  <a:schemeClr val="dk1"/>
                </a:solidFill>
              </a:rPr>
              <a:t>proximidad permiten </a:t>
            </a:r>
            <a:r>
              <a:rPr lang="es" sz="1200" dirty="0">
                <a:solidFill>
                  <a:schemeClr val="dk1"/>
                </a:solidFill>
              </a:rPr>
              <a:t>hacer funcionar la localización en interiores y </a:t>
            </a:r>
            <a:r>
              <a:rPr lang="es" sz="1200" dirty="0" smtClean="0">
                <a:solidFill>
                  <a:schemeClr val="dk1"/>
                </a:solidFill>
              </a:rPr>
              <a:t>de proximidad de las Apps Spark Compass aún sin </a:t>
            </a:r>
            <a:r>
              <a:rPr lang="es" sz="1200" dirty="0">
                <a:solidFill>
                  <a:schemeClr val="dk1"/>
                </a:solidFill>
              </a:rPr>
              <a:t>cobertura de internet, con </a:t>
            </a:r>
            <a:r>
              <a:rPr lang="es" sz="1200" dirty="0" smtClean="0">
                <a:solidFill>
                  <a:schemeClr val="dk1"/>
                </a:solidFill>
              </a:rPr>
              <a:t>una mínima </a:t>
            </a:r>
            <a:r>
              <a:rPr lang="es" sz="1200" dirty="0">
                <a:solidFill>
                  <a:schemeClr val="dk1"/>
                </a:solidFill>
              </a:rPr>
              <a:t>instalación, mínimo mantenimiento y lo más </a:t>
            </a:r>
            <a:r>
              <a:rPr lang="es" sz="1200" dirty="0" smtClean="0">
                <a:solidFill>
                  <a:schemeClr val="dk1"/>
                </a:solidFill>
              </a:rPr>
              <a:t>importante: </a:t>
            </a:r>
            <a:r>
              <a:rPr lang="es" sz="1200" dirty="0">
                <a:solidFill>
                  <a:schemeClr val="dk1"/>
                </a:solidFill>
              </a:rPr>
              <a:t>seguras, eficaces, precisas y muy, muy económicas.</a:t>
            </a:r>
          </a:p>
          <a:p>
            <a:pPr lvl="0" rtl="0">
              <a:lnSpc>
                <a:spcPct val="115000"/>
              </a:lnSpc>
              <a:spcBef>
                <a:spcPts val="0"/>
              </a:spcBef>
              <a:buNone/>
            </a:pPr>
            <a:endParaRPr sz="1100" dirty="0">
              <a:solidFill>
                <a:schemeClr val="dk1"/>
              </a:solidFill>
            </a:endParaRPr>
          </a:p>
          <a:p>
            <a:pPr lvl="0" rtl="0">
              <a:lnSpc>
                <a:spcPct val="115000"/>
              </a:lnSpc>
              <a:spcBef>
                <a:spcPts val="0"/>
              </a:spcBef>
              <a:buNone/>
            </a:pPr>
            <a:endParaRPr sz="1100" dirty="0">
              <a:solidFill>
                <a:schemeClr val="dk1"/>
              </a:solidFill>
            </a:endParaRPr>
          </a:p>
          <a:p>
            <a:pPr lvl="0" rtl="0">
              <a:lnSpc>
                <a:spcPct val="115000"/>
              </a:lnSpc>
              <a:spcBef>
                <a:spcPts val="0"/>
              </a:spcBef>
              <a:buNone/>
            </a:pPr>
            <a:endParaRPr sz="1100" dirty="0">
              <a:solidFill>
                <a:schemeClr val="dk1"/>
              </a:solidFill>
            </a:endParaRPr>
          </a:p>
          <a:p>
            <a:pPr lvl="0" rtl="0">
              <a:lnSpc>
                <a:spcPct val="115000"/>
              </a:lnSpc>
              <a:spcBef>
                <a:spcPts val="0"/>
              </a:spcBef>
              <a:buNone/>
            </a:pPr>
            <a:endParaRPr sz="1100" dirty="0">
              <a:solidFill>
                <a:schemeClr val="dk1"/>
              </a:solidFill>
            </a:endParaRPr>
          </a:p>
          <a:p>
            <a:pPr lvl="0" rtl="0">
              <a:lnSpc>
                <a:spcPct val="115000"/>
              </a:lnSpc>
              <a:spcBef>
                <a:spcPts val="0"/>
              </a:spcBef>
              <a:buNone/>
            </a:pPr>
            <a:endParaRPr dirty="0">
              <a:solidFill>
                <a:schemeClr val="dk1"/>
              </a:solidFill>
            </a:endParaRPr>
          </a:p>
          <a:p>
            <a:pPr lvl="0" rtl="0">
              <a:spcBef>
                <a:spcPts val="0"/>
              </a:spcBef>
              <a:buNone/>
            </a:pPr>
            <a:endParaRPr dirty="0"/>
          </a:p>
        </p:txBody>
      </p:sp>
      <p:pic>
        <p:nvPicPr>
          <p:cNvPr id="105" name="Shape 105"/>
          <p:cNvPicPr preferRelativeResize="0"/>
          <p:nvPr/>
        </p:nvPicPr>
        <p:blipFill>
          <a:blip r:embed="rId5">
            <a:alphaModFix/>
          </a:blip>
          <a:stretch>
            <a:fillRect/>
          </a:stretch>
        </p:blipFill>
        <p:spPr>
          <a:xfrm>
            <a:off x="7198998" y="6367475"/>
            <a:ext cx="924456" cy="348649"/>
          </a:xfrm>
          <a:prstGeom prst="rect">
            <a:avLst/>
          </a:prstGeom>
          <a:noFill/>
          <a:ln>
            <a:noFill/>
          </a:ln>
        </p:spPr>
      </p:pic>
      <p:pic>
        <p:nvPicPr>
          <p:cNvPr id="106" name="Shape 106"/>
          <p:cNvPicPr preferRelativeResize="0"/>
          <p:nvPr/>
        </p:nvPicPr>
        <p:blipFill>
          <a:blip r:embed="rId6">
            <a:alphaModFix/>
          </a:blip>
          <a:stretch>
            <a:fillRect/>
          </a:stretch>
        </p:blipFill>
        <p:spPr>
          <a:xfrm>
            <a:off x="8163421" y="6354013"/>
            <a:ext cx="808102" cy="348649"/>
          </a:xfrm>
          <a:prstGeom prst="rect">
            <a:avLst/>
          </a:prstGeom>
          <a:noFill/>
          <a:ln>
            <a:noFill/>
          </a:ln>
        </p:spPr>
      </p:pic>
      <p:cxnSp>
        <p:nvCxnSpPr>
          <p:cNvPr id="107" name="Shape 107"/>
          <p:cNvCxnSpPr/>
          <p:nvPr/>
        </p:nvCxnSpPr>
        <p:spPr>
          <a:xfrm>
            <a:off x="372600" y="852425"/>
            <a:ext cx="8291399" cy="44100"/>
          </a:xfrm>
          <a:prstGeom prst="straightConnector1">
            <a:avLst/>
          </a:prstGeom>
          <a:noFill/>
          <a:ln w="38100" cap="flat">
            <a:solidFill>
              <a:srgbClr val="0474BA"/>
            </a:solidFill>
            <a:prstDash val="solid"/>
            <a:round/>
            <a:headEnd type="none" w="lg" len="lg"/>
            <a:tailEnd type="none" w="lg" len="lg"/>
          </a:ln>
        </p:spPr>
      </p:cxnSp>
      <p:sp>
        <p:nvSpPr>
          <p:cNvPr id="108" name="Shape 108"/>
          <p:cNvSpPr txBox="1"/>
          <p:nvPr/>
        </p:nvSpPr>
        <p:spPr>
          <a:xfrm>
            <a:off x="271550" y="246275"/>
            <a:ext cx="8607300" cy="783000"/>
          </a:xfrm>
          <a:prstGeom prst="rect">
            <a:avLst/>
          </a:prstGeom>
          <a:noFill/>
          <a:ln>
            <a:noFill/>
          </a:ln>
        </p:spPr>
        <p:txBody>
          <a:bodyPr lIns="91425" tIns="91425" rIns="91425" bIns="91425" anchor="t" anchorCtr="0">
            <a:noAutofit/>
          </a:bodyPr>
          <a:lstStyle/>
          <a:p>
            <a:pPr lvl="0" rtl="0">
              <a:spcBef>
                <a:spcPts val="0"/>
              </a:spcBef>
              <a:buNone/>
            </a:pPr>
            <a:r>
              <a:rPr lang="es" sz="2600" b="1">
                <a:solidFill>
                  <a:srgbClr val="0474BA"/>
                </a:solidFill>
                <a:latin typeface="Roboto Slab"/>
                <a:ea typeface="Roboto Slab"/>
                <a:cs typeface="Roboto Slab"/>
                <a:sym typeface="Roboto Slab"/>
              </a:rPr>
              <a:t>Spark Compass: Balizas, geovallas, Plataforma y App</a:t>
            </a: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5"/>
          <p:cNvSpPr/>
          <p:nvPr/>
        </p:nvSpPr>
        <p:spPr>
          <a:xfrm>
            <a:off x="337517" y="1428476"/>
            <a:ext cx="5458619" cy="4664820"/>
          </a:xfrm>
          <a:prstGeom prst="rect">
            <a:avLst/>
          </a:prstGeom>
          <a:solidFill>
            <a:schemeClr val="accent1">
              <a:lumMod val="20000"/>
              <a:lumOff val="80000"/>
            </a:schemeClr>
          </a:solidFill>
          <a:ln>
            <a:solidFill>
              <a:schemeClr val="tx1"/>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pic>
        <p:nvPicPr>
          <p:cNvPr id="5" name="Picture 27" descr="PPT_floor_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821014" y="1944048"/>
            <a:ext cx="4562514" cy="3766226"/>
          </a:xfrm>
          <a:prstGeom prst="rect">
            <a:avLst/>
          </a:prstGeom>
        </p:spPr>
      </p:pic>
      <p:sp>
        <p:nvSpPr>
          <p:cNvPr id="9" name="TextBox 15"/>
          <p:cNvSpPr txBox="1"/>
          <p:nvPr/>
        </p:nvSpPr>
        <p:spPr>
          <a:xfrm>
            <a:off x="6231137" y="1624625"/>
            <a:ext cx="2647712" cy="70788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dirty="0" smtClean="0">
                <a:solidFill>
                  <a:srgbClr val="FF6600"/>
                </a:solidFill>
                <a:latin typeface="Roboto Slab" pitchFamily="2" charset="0"/>
                <a:ea typeface="Roboto Slab" pitchFamily="2" charset="0"/>
              </a:rPr>
              <a:t>EXTERIOR</a:t>
            </a:r>
            <a:r>
              <a:rPr lang="en-US" sz="1200" dirty="0" smtClean="0">
                <a:solidFill>
                  <a:srgbClr val="FF6600"/>
                </a:solidFill>
              </a:rPr>
              <a:t>  </a:t>
            </a:r>
          </a:p>
          <a:p>
            <a:r>
              <a:rPr lang="en-US" sz="1200" dirty="0" smtClean="0">
                <a:solidFill>
                  <a:schemeClr val="bg1">
                    <a:lumMod val="50000"/>
                  </a:schemeClr>
                </a:solidFill>
              </a:rPr>
              <a:t>(</a:t>
            </a:r>
            <a:r>
              <a:rPr lang="en-US" sz="1200" dirty="0" err="1" smtClean="0">
                <a:solidFill>
                  <a:schemeClr val="bg1">
                    <a:lumMod val="50000"/>
                  </a:schemeClr>
                </a:solidFill>
              </a:rPr>
              <a:t>Wi-fi</a:t>
            </a:r>
            <a:r>
              <a:rPr lang="en-US" sz="1200" dirty="0" smtClean="0">
                <a:solidFill>
                  <a:schemeClr val="bg1">
                    <a:lumMod val="50000"/>
                  </a:schemeClr>
                </a:solidFill>
              </a:rPr>
              <a:t>/GPS/TORRES GSM)</a:t>
            </a:r>
          </a:p>
          <a:p>
            <a:r>
              <a:rPr lang="en-US" sz="1200" dirty="0"/>
              <a:t>50+ </a:t>
            </a:r>
            <a:r>
              <a:rPr lang="en-US" sz="1200" dirty="0" smtClean="0"/>
              <a:t>metros</a:t>
            </a:r>
            <a:endParaRPr lang="en-US" sz="1200" dirty="0"/>
          </a:p>
        </p:txBody>
      </p:sp>
      <p:sp>
        <p:nvSpPr>
          <p:cNvPr id="10" name="TextBox 16"/>
          <p:cNvSpPr txBox="1"/>
          <p:nvPr/>
        </p:nvSpPr>
        <p:spPr>
          <a:xfrm>
            <a:off x="6228184" y="2496713"/>
            <a:ext cx="2346214" cy="70788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dirty="0" smtClean="0">
                <a:solidFill>
                  <a:srgbClr val="FF6600"/>
                </a:solidFill>
                <a:latin typeface="Roboto Slab" pitchFamily="2" charset="0"/>
                <a:ea typeface="Roboto Slab" pitchFamily="2" charset="0"/>
              </a:rPr>
              <a:t>INTERIOR</a:t>
            </a:r>
            <a:r>
              <a:rPr lang="en-US" sz="1200" dirty="0" smtClean="0">
                <a:solidFill>
                  <a:schemeClr val="bg1">
                    <a:lumMod val="50000"/>
                  </a:schemeClr>
                </a:solidFill>
              </a:rPr>
              <a:t> </a:t>
            </a:r>
          </a:p>
          <a:p>
            <a:r>
              <a:rPr lang="en-US" sz="1200" dirty="0" smtClean="0">
                <a:solidFill>
                  <a:schemeClr val="bg1">
                    <a:lumMod val="50000"/>
                  </a:schemeClr>
                </a:solidFill>
              </a:rPr>
              <a:t>(Wi-Fi)</a:t>
            </a:r>
          </a:p>
          <a:p>
            <a:r>
              <a:rPr lang="en-US" sz="1200" dirty="0"/>
              <a:t>3-100 </a:t>
            </a:r>
            <a:r>
              <a:rPr lang="en-US" sz="1200" dirty="0" smtClean="0"/>
              <a:t>metros</a:t>
            </a:r>
            <a:endParaRPr lang="en-US" sz="1200" dirty="0"/>
          </a:p>
        </p:txBody>
      </p:sp>
      <p:sp>
        <p:nvSpPr>
          <p:cNvPr id="11" name="TextBox 17"/>
          <p:cNvSpPr txBox="1"/>
          <p:nvPr/>
        </p:nvSpPr>
        <p:spPr>
          <a:xfrm>
            <a:off x="6235737" y="3325599"/>
            <a:ext cx="2428261" cy="60962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dirty="0" smtClean="0">
                <a:solidFill>
                  <a:srgbClr val="FF6600"/>
                </a:solidFill>
                <a:latin typeface="Roboto Slab" pitchFamily="2" charset="0"/>
                <a:ea typeface="Roboto Slab" pitchFamily="2" charset="0"/>
              </a:rPr>
              <a:t>PROXIMIDAD</a:t>
            </a:r>
            <a:r>
              <a:rPr lang="en-US" sz="1200" dirty="0" smtClean="0">
                <a:solidFill>
                  <a:srgbClr val="FF6600"/>
                </a:solidFill>
              </a:rPr>
              <a:t> </a:t>
            </a:r>
          </a:p>
          <a:p>
            <a:r>
              <a:rPr lang="en-US" sz="1200" dirty="0" smtClean="0">
                <a:solidFill>
                  <a:schemeClr val="bg1">
                    <a:lumMod val="50000"/>
                  </a:schemeClr>
                </a:solidFill>
              </a:rPr>
              <a:t>(BLUETOOTH)</a:t>
            </a:r>
          </a:p>
          <a:p>
            <a:r>
              <a:rPr lang="en-US" sz="1200" dirty="0"/>
              <a:t>1 - 75 </a:t>
            </a:r>
            <a:r>
              <a:rPr lang="en-US" sz="1200" dirty="0" smtClean="0"/>
              <a:t>metros</a:t>
            </a:r>
            <a:endParaRPr lang="en-US" sz="1200" dirty="0"/>
          </a:p>
          <a:p>
            <a:endParaRPr lang="en-US" sz="1200" dirty="0">
              <a:solidFill>
                <a:schemeClr val="bg1">
                  <a:lumMod val="50000"/>
                </a:schemeClr>
              </a:solidFill>
            </a:endParaRPr>
          </a:p>
        </p:txBody>
      </p:sp>
      <p:sp>
        <p:nvSpPr>
          <p:cNvPr id="12" name="TextBox 19"/>
          <p:cNvSpPr txBox="1"/>
          <p:nvPr/>
        </p:nvSpPr>
        <p:spPr>
          <a:xfrm>
            <a:off x="6235738" y="4211129"/>
            <a:ext cx="2428260" cy="73764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dirty="0" smtClean="0">
                <a:solidFill>
                  <a:srgbClr val="FF6600"/>
                </a:solidFill>
                <a:latin typeface="Roboto Slab" pitchFamily="2" charset="0"/>
                <a:ea typeface="Roboto Slab" pitchFamily="2" charset="0"/>
              </a:rPr>
              <a:t>TAP - CONTACTLESS</a:t>
            </a:r>
            <a:r>
              <a:rPr lang="en-US" sz="1200" dirty="0" smtClean="0">
                <a:solidFill>
                  <a:schemeClr val="bg1">
                    <a:lumMod val="50000"/>
                  </a:schemeClr>
                </a:solidFill>
              </a:rPr>
              <a:t> </a:t>
            </a:r>
          </a:p>
          <a:p>
            <a:r>
              <a:rPr lang="en-US" sz="1200" dirty="0" smtClean="0">
                <a:solidFill>
                  <a:schemeClr val="bg1">
                    <a:lumMod val="50000"/>
                  </a:schemeClr>
                </a:solidFill>
              </a:rPr>
              <a:t>(NFC)</a:t>
            </a:r>
          </a:p>
          <a:p>
            <a:r>
              <a:rPr lang="en-US" sz="1200" dirty="0"/>
              <a:t>2-10 </a:t>
            </a:r>
            <a:r>
              <a:rPr lang="en-US" sz="1200" dirty="0" err="1" smtClean="0"/>
              <a:t>centímetros</a:t>
            </a:r>
            <a:endParaRPr lang="en-US" sz="1200" dirty="0"/>
          </a:p>
          <a:p>
            <a:endParaRPr lang="en-US" sz="1200" dirty="0">
              <a:solidFill>
                <a:schemeClr val="bg1">
                  <a:lumMod val="50000"/>
                </a:schemeClr>
              </a:solidFill>
            </a:endParaRPr>
          </a:p>
        </p:txBody>
      </p:sp>
      <p:sp>
        <p:nvSpPr>
          <p:cNvPr id="15" name="Oval 38"/>
          <p:cNvSpPr/>
          <p:nvPr/>
        </p:nvSpPr>
        <p:spPr>
          <a:xfrm>
            <a:off x="2276838" y="2618407"/>
            <a:ext cx="2570813" cy="2729743"/>
          </a:xfrm>
          <a:prstGeom prst="ellipse">
            <a:avLst/>
          </a:prstGeom>
          <a:solidFill>
            <a:schemeClr val="accent1">
              <a:alpha val="64000"/>
            </a:schemeClr>
          </a:solidFill>
          <a:ln w="12700" cmpd="sng">
            <a:solidFill>
              <a:schemeClr val="bg1"/>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6" name="Oval 37"/>
          <p:cNvSpPr/>
          <p:nvPr/>
        </p:nvSpPr>
        <p:spPr>
          <a:xfrm>
            <a:off x="2722836" y="3808594"/>
            <a:ext cx="529307" cy="562030"/>
          </a:xfrm>
          <a:prstGeom prst="ellipse">
            <a:avLst/>
          </a:prstGeom>
          <a:noFill/>
          <a:ln>
            <a:solidFill>
              <a:schemeClr val="bg1"/>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7" name="Oval 36"/>
          <p:cNvSpPr/>
          <p:nvPr/>
        </p:nvSpPr>
        <p:spPr>
          <a:xfrm>
            <a:off x="2971165" y="4020622"/>
            <a:ext cx="146498" cy="155556"/>
          </a:xfrm>
          <a:prstGeom prst="ellipse">
            <a:avLst/>
          </a:prstGeom>
          <a:solidFill>
            <a:schemeClr val="accent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cxnSp>
        <p:nvCxnSpPr>
          <p:cNvPr id="18" name="Straight Connector 12"/>
          <p:cNvCxnSpPr>
            <a:stCxn id="11" idx="1"/>
            <a:endCxn id="16" idx="7"/>
          </p:cNvCxnSpPr>
          <p:nvPr/>
        </p:nvCxnSpPr>
        <p:spPr>
          <a:xfrm flipH="1">
            <a:off x="3174628" y="3630412"/>
            <a:ext cx="3061109" cy="260489"/>
          </a:xfrm>
          <a:prstGeom prst="line">
            <a:avLst/>
          </a:prstGeom>
          <a:ln w="19050" cmpd="sng">
            <a:solidFill>
              <a:srgbClr val="FF6600"/>
            </a:solidFill>
            <a:prstDash val="soli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Straight Connector 13"/>
          <p:cNvCxnSpPr>
            <a:endCxn id="10" idx="1"/>
          </p:cNvCxnSpPr>
          <p:nvPr/>
        </p:nvCxnSpPr>
        <p:spPr>
          <a:xfrm flipV="1">
            <a:off x="4575200" y="2850656"/>
            <a:ext cx="1652984" cy="290313"/>
          </a:xfrm>
          <a:prstGeom prst="line">
            <a:avLst/>
          </a:prstGeom>
          <a:ln w="19050" cmpd="sng">
            <a:solidFill>
              <a:srgbClr val="FF6600"/>
            </a:solidFill>
            <a:prstDash val="soli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0" name="Straight Connector 14"/>
          <p:cNvCxnSpPr>
            <a:endCxn id="9" idx="1"/>
          </p:cNvCxnSpPr>
          <p:nvPr/>
        </p:nvCxnSpPr>
        <p:spPr>
          <a:xfrm>
            <a:off x="5796136" y="1875578"/>
            <a:ext cx="435001" cy="102990"/>
          </a:xfrm>
          <a:prstGeom prst="line">
            <a:avLst/>
          </a:prstGeom>
          <a:ln w="19050" cmpd="sng">
            <a:solidFill>
              <a:srgbClr val="FF6600"/>
            </a:solidFill>
            <a:prstDash val="soli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2" idx="1"/>
            <a:endCxn id="17" idx="6"/>
          </p:cNvCxnSpPr>
          <p:nvPr/>
        </p:nvCxnSpPr>
        <p:spPr>
          <a:xfrm flipH="1" flipV="1">
            <a:off x="3117663" y="4098400"/>
            <a:ext cx="3118075" cy="481552"/>
          </a:xfrm>
          <a:prstGeom prst="line">
            <a:avLst/>
          </a:prstGeom>
          <a:ln w="19050" cmpd="sng">
            <a:solidFill>
              <a:srgbClr val="FF6600"/>
            </a:solidFill>
            <a:prstDash val="soli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7" name="Shape 189"/>
          <p:cNvSpPr txBox="1"/>
          <p:nvPr/>
        </p:nvSpPr>
        <p:spPr>
          <a:xfrm>
            <a:off x="271550" y="246275"/>
            <a:ext cx="8607300" cy="783000"/>
          </a:xfrm>
          <a:prstGeom prst="rect">
            <a:avLst/>
          </a:prstGeom>
          <a:noFill/>
          <a:ln>
            <a:noFill/>
          </a:ln>
        </p:spPr>
        <p:txBody>
          <a:bodyPr lIns="91425" tIns="91425" rIns="91425" bIns="91425" anchor="t" anchorCtr="0">
            <a:noAutofit/>
          </a:bodyPr>
          <a:lstStyle/>
          <a:p>
            <a:pPr lvl="0" rtl="0">
              <a:spcBef>
                <a:spcPts val="0"/>
              </a:spcBef>
              <a:buNone/>
            </a:pPr>
            <a:r>
              <a:rPr lang="es" sz="2600" b="1" dirty="0" smtClean="0">
                <a:solidFill>
                  <a:srgbClr val="0474BA"/>
                </a:solidFill>
                <a:latin typeface="Roboto Slab"/>
                <a:ea typeface="Roboto Slab"/>
                <a:cs typeface="Roboto Slab"/>
                <a:sym typeface="Roboto Slab"/>
              </a:rPr>
              <a:t>Soluciones integradas de localización interior y ext.</a:t>
            </a:r>
            <a:endParaRPr lang="es" sz="2600" b="1" dirty="0">
              <a:solidFill>
                <a:srgbClr val="0474BA"/>
              </a:solidFill>
              <a:latin typeface="Roboto Slab"/>
              <a:ea typeface="Roboto Slab"/>
              <a:cs typeface="Roboto Slab"/>
              <a:sym typeface="Roboto Slab"/>
            </a:endParaRPr>
          </a:p>
        </p:txBody>
      </p:sp>
      <p:cxnSp>
        <p:nvCxnSpPr>
          <p:cNvPr id="28" name="Shape 190"/>
          <p:cNvCxnSpPr/>
          <p:nvPr/>
        </p:nvCxnSpPr>
        <p:spPr>
          <a:xfrm>
            <a:off x="372600" y="852425"/>
            <a:ext cx="8291399" cy="44100"/>
          </a:xfrm>
          <a:prstGeom prst="straightConnector1">
            <a:avLst/>
          </a:prstGeom>
          <a:noFill/>
          <a:ln w="38100" cap="flat">
            <a:solidFill>
              <a:srgbClr val="0474BA"/>
            </a:solidFill>
            <a:prstDash val="solid"/>
            <a:round/>
            <a:headEnd type="none" w="lg" len="lg"/>
            <a:tailEnd type="none" w="lg" len="lg"/>
          </a:ln>
        </p:spPr>
      </p:cxnSp>
      <p:pic>
        <p:nvPicPr>
          <p:cNvPr id="46" name="Shape 47"/>
          <p:cNvPicPr preferRelativeResize="0"/>
          <p:nvPr/>
        </p:nvPicPr>
        <p:blipFill>
          <a:blip r:embed="rId3">
            <a:alphaModFix/>
          </a:blip>
          <a:stretch>
            <a:fillRect/>
          </a:stretch>
        </p:blipFill>
        <p:spPr>
          <a:xfrm>
            <a:off x="7198998" y="6367475"/>
            <a:ext cx="924456" cy="348649"/>
          </a:xfrm>
          <a:prstGeom prst="rect">
            <a:avLst/>
          </a:prstGeom>
          <a:noFill/>
          <a:ln>
            <a:noFill/>
          </a:ln>
        </p:spPr>
      </p:pic>
      <p:pic>
        <p:nvPicPr>
          <p:cNvPr id="47" name="Shape 48"/>
          <p:cNvPicPr preferRelativeResize="0"/>
          <p:nvPr/>
        </p:nvPicPr>
        <p:blipFill>
          <a:blip r:embed="rId4">
            <a:alphaModFix/>
          </a:blip>
          <a:stretch>
            <a:fillRect/>
          </a:stretch>
        </p:blipFill>
        <p:spPr>
          <a:xfrm>
            <a:off x="8163421" y="6367473"/>
            <a:ext cx="808102" cy="348649"/>
          </a:xfrm>
          <a:prstGeom prst="rect">
            <a:avLst/>
          </a:prstGeom>
          <a:noFill/>
          <a:ln>
            <a:noFill/>
          </a:ln>
        </p:spPr>
      </p:pic>
    </p:spTree>
    <p:extLst>
      <p:ext uri="{BB962C8B-B14F-4D97-AF65-F5344CB8AC3E}">
        <p14:creationId xmlns:p14="http://schemas.microsoft.com/office/powerpoint/2010/main" val="942232098"/>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1597</TotalTime>
  <Words>2458</Words>
  <Application>Microsoft Office PowerPoint</Application>
  <PresentationFormat>Presentación en pantalla (4:3)</PresentationFormat>
  <Paragraphs>362</Paragraphs>
  <Slides>27</Slides>
  <Notes>20</Notes>
  <HiddenSlides>0</HiddenSlides>
  <MMClips>0</MMClips>
  <ScaleCrop>false</ScaleCrop>
  <HeadingPairs>
    <vt:vector size="4" baseType="variant">
      <vt:variant>
        <vt:lpstr>Tema</vt:lpstr>
      </vt:variant>
      <vt:variant>
        <vt:i4>1</vt:i4>
      </vt:variant>
      <vt:variant>
        <vt:lpstr>Títulos de diapositiva</vt:lpstr>
      </vt:variant>
      <vt:variant>
        <vt:i4>27</vt:i4>
      </vt:variant>
    </vt:vector>
  </HeadingPairs>
  <TitlesOfParts>
    <vt:vector size="28" baseType="lpstr">
      <vt:lpstr>simple-light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Francis</dc:creator>
  <cp:lastModifiedBy>Francis</cp:lastModifiedBy>
  <cp:revision>23</cp:revision>
  <dcterms:modified xsi:type="dcterms:W3CDTF">2014-10-20T12:04:40Z</dcterms:modified>
</cp:coreProperties>
</file>